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67" r:id="rId3"/>
    <p:sldMasterId id="2147483680" r:id="rId4"/>
    <p:sldMasterId id="2147483687" r:id="rId5"/>
  </p:sldMasterIdLst>
  <p:notesMasterIdLst>
    <p:notesMasterId r:id="rId66"/>
  </p:notesMasterIdLst>
  <p:handoutMasterIdLst>
    <p:handoutMasterId r:id="rId67"/>
  </p:handoutMasterIdLst>
  <p:sldIdLst>
    <p:sldId id="260" r:id="rId6"/>
    <p:sldId id="261" r:id="rId7"/>
    <p:sldId id="657" r:id="rId8"/>
    <p:sldId id="658" r:id="rId9"/>
    <p:sldId id="659" r:id="rId10"/>
    <p:sldId id="660" r:id="rId11"/>
    <p:sldId id="661" r:id="rId12"/>
    <p:sldId id="676" r:id="rId13"/>
    <p:sldId id="662" r:id="rId14"/>
    <p:sldId id="663" r:id="rId15"/>
    <p:sldId id="664" r:id="rId16"/>
    <p:sldId id="665" r:id="rId17"/>
    <p:sldId id="666" r:id="rId18"/>
    <p:sldId id="667" r:id="rId19"/>
    <p:sldId id="668" r:id="rId20"/>
    <p:sldId id="669" r:id="rId21"/>
    <p:sldId id="670" r:id="rId22"/>
    <p:sldId id="671" r:id="rId23"/>
    <p:sldId id="672" r:id="rId24"/>
    <p:sldId id="673" r:id="rId25"/>
    <p:sldId id="674" r:id="rId26"/>
    <p:sldId id="675" r:id="rId27"/>
    <p:sldId id="463" r:id="rId28"/>
    <p:sldId id="542" r:id="rId29"/>
    <p:sldId id="543" r:id="rId30"/>
    <p:sldId id="622" r:id="rId31"/>
    <p:sldId id="623" r:id="rId32"/>
    <p:sldId id="518" r:id="rId33"/>
    <p:sldId id="544" r:id="rId34"/>
    <p:sldId id="545" r:id="rId35"/>
    <p:sldId id="624" r:id="rId36"/>
    <p:sldId id="625" r:id="rId37"/>
    <p:sldId id="579" r:id="rId38"/>
    <p:sldId id="580" r:id="rId39"/>
    <p:sldId id="581" r:id="rId40"/>
    <p:sldId id="626" r:id="rId41"/>
    <p:sldId id="582" r:id="rId42"/>
    <p:sldId id="583" r:id="rId43"/>
    <p:sldId id="584" r:id="rId44"/>
    <p:sldId id="627" r:id="rId45"/>
    <p:sldId id="628" r:id="rId46"/>
    <p:sldId id="629" r:id="rId47"/>
    <p:sldId id="618" r:id="rId48"/>
    <p:sldId id="608" r:id="rId49"/>
    <p:sldId id="609" r:id="rId50"/>
    <p:sldId id="610" r:id="rId51"/>
    <p:sldId id="630" r:id="rId52"/>
    <p:sldId id="631" r:id="rId53"/>
    <p:sldId id="632" r:id="rId54"/>
    <p:sldId id="633" r:id="rId55"/>
    <p:sldId id="634" r:id="rId56"/>
    <p:sldId id="620" r:id="rId57"/>
    <p:sldId id="497" r:id="rId58"/>
    <p:sldId id="498" r:id="rId59"/>
    <p:sldId id="499" r:id="rId60"/>
    <p:sldId id="502" r:id="rId61"/>
    <p:sldId id="503" r:id="rId62"/>
    <p:sldId id="504" r:id="rId63"/>
    <p:sldId id="505" r:id="rId64"/>
    <p:sldId id="554"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7" autoAdjust="0"/>
    <p:restoredTop sz="94660"/>
  </p:normalViewPr>
  <p:slideViewPr>
    <p:cSldViewPr snapToObjects="1">
      <p:cViewPr varScale="1">
        <p:scale>
          <a:sx n="74" d="100"/>
          <a:sy n="74" d="100"/>
        </p:scale>
        <p:origin x="66" y="738"/>
      </p:cViewPr>
      <p:guideLst>
        <p:guide orient="horz" pos="2115"/>
        <p:guide pos="3840"/>
      </p:guideLst>
    </p:cSldViewPr>
  </p:slideViewPr>
  <p:notesTextViewPr>
    <p:cViewPr>
      <p:scale>
        <a:sx n="1" d="1"/>
        <a:sy n="1" d="1"/>
      </p:scale>
      <p:origin x="0" y="0"/>
    </p:cViewPr>
  </p:notesTextViewPr>
  <p:notesViewPr>
    <p:cSldViewPr snapToObjects="1">
      <p:cViewPr varScale="1">
        <p:scale>
          <a:sx n="68" d="100"/>
          <a:sy n="68"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25AEDA-E179-4278-998D-D9EC8DB06D52}" type="datetimeFigureOut">
              <a:rPr lang="zh-CN" altLang="en-US" smtClean="0"/>
              <a:pPr/>
              <a:t>2019/8/21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76C1A9-36A5-4E2E-B00D-A057051FFC6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2019/8/21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39.104.72.189/"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39.104.72.189/"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39.104.72.189/" TargetMode="External"/><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39.104.72.189/"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39.104.72.189/"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39.104.72.189/" TargetMode="Externa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hyperlink" Target="http://39.104.72.189/" TargetMode="External"/><Relationship Id="rId1" Type="http://schemas.openxmlformats.org/officeDocument/2006/relationships/slideMaster" Target="../slideMasters/slideMaster1.xml"/><Relationship Id="rId6" Type="http://schemas.openxmlformats.org/officeDocument/2006/relationships/slide" Target="../slides/slide53.xml"/><Relationship Id="rId5" Type="http://schemas.openxmlformats.org/officeDocument/2006/relationships/slide" Target="../slides/slide23.xml"/><Relationship Id="rId4" Type="http://schemas.openxmlformats.org/officeDocument/2006/relationships/slide" Target="../slides/slide4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39.104.72.189/"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r>
              <a:rPr lang="en-US" altLang="zh-CN" sz="5400" b="1" dirty="0" smtClean="0">
                <a:latin typeface="Times New Roman" panose="02020603050405020304" pitchFamily="18" charset="0"/>
                <a:cs typeface="Times New Roman" panose="02020603050405020304" pitchFamily="18" charset="0"/>
              </a:rPr>
              <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5397" y="692150"/>
            <a:ext cx="5292435" cy="603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3850" y="692150"/>
            <a:ext cx="5292435" cy="603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199765" indent="0">
              <a:buNone/>
              <a:defRPr sz="1800"/>
            </a:lvl8pPr>
            <a:lvl9pPr marL="3656965"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smtClean="0"/>
              <a:t>单击此处编辑母版文本样式</a:t>
            </a: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199765" indent="0">
              <a:buNone/>
              <a:defRPr sz="1400"/>
            </a:lvl8pPr>
            <a:lvl9pPr marL="3656965" indent="0">
              <a:buNone/>
              <a:defRPr sz="1400"/>
            </a:lvl9pPr>
          </a:lstStyle>
          <a:p>
            <a:pPr lvl="0"/>
            <a:r>
              <a:rPr lang="zh-CN" altLang="en-US" smtClean="0"/>
              <a:t>单击此处编辑母版文本样式</a:t>
            </a: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96063" y="365125"/>
            <a:ext cx="2700222"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95397" y="365125"/>
            <a:ext cx="7944132"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5C693A-83C1-4F28-B79D-A940A9305FD2}" type="slidenum">
              <a:rPr lang="zh-CN" altLang="en-US" smtClean="0"/>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主文档内容</a:t>
            </a: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a:solidFill>
                  <a:srgbClr val="00B050"/>
                </a:solidFill>
              </a:rPr>
              <a:t>@《</a:t>
            </a:r>
            <a:r>
              <a:rPr lang="zh-CN" altLang="en-US" sz="1200" b="1" dirty="0">
                <a:solidFill>
                  <a:srgbClr val="00B050"/>
                </a:solidFill>
              </a:rPr>
              <a:t>创新设计</a:t>
            </a:r>
            <a:r>
              <a:rPr lang="en-US" altLang="zh-CN" sz="1200" b="1" dirty="0">
                <a:solidFill>
                  <a:srgbClr val="00B050"/>
                </a:solidFill>
              </a:rPr>
              <a:t>》</a:t>
            </a:r>
            <a:endParaRPr lang="zh-CN" altLang="en-US" sz="1200" b="1" dirty="0">
              <a:solidFill>
                <a:srgbClr val="00B050"/>
              </a:solidFill>
            </a:endParaRPr>
          </a:p>
        </p:txBody>
      </p:sp>
      <p:sp>
        <p:nvSpPr>
          <p:cNvPr id="14" name="燕尾形 13">
            <a:hlinkClick r:id="" action="ppaction://noaction"/>
          </p:cNvPr>
          <p:cNvSpPr/>
          <p:nvPr userDrawn="1"/>
        </p:nvSpPr>
        <p:spPr>
          <a:xfrm>
            <a:off x="6820265"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考点三</a:t>
            </a:r>
          </a:p>
        </p:txBody>
      </p:sp>
      <p:sp>
        <p:nvSpPr>
          <p:cNvPr id="15" name="燕尾形 14">
            <a:hlinkClick r:id="" action="ppaction://noaction"/>
          </p:cNvPr>
          <p:cNvSpPr/>
          <p:nvPr userDrawn="1"/>
        </p:nvSpPr>
        <p:spPr>
          <a:xfrm>
            <a:off x="5751515"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考点二</a:t>
            </a:r>
          </a:p>
        </p:txBody>
      </p:sp>
      <p:sp>
        <p:nvSpPr>
          <p:cNvPr id="16" name="燕尾形 15">
            <a:hlinkClick r:id="" action="ppaction://noaction"/>
          </p:cNvPr>
          <p:cNvSpPr/>
          <p:nvPr userDrawn="1"/>
        </p:nvSpPr>
        <p:spPr>
          <a:xfrm>
            <a:off x="4657040" y="6505690"/>
            <a:ext cx="100746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考点一</a:t>
            </a:r>
          </a:p>
        </p:txBody>
      </p:sp>
      <p:sp>
        <p:nvSpPr>
          <p:cNvPr id="13" name="燕尾形 12">
            <a:hlinkClick r:id="" action="ppaction://noaction"/>
          </p:cNvPr>
          <p:cNvSpPr/>
          <p:nvPr userDrawn="1"/>
        </p:nvSpPr>
        <p:spPr>
          <a:xfrm>
            <a:off x="7922665" y="6517565"/>
            <a:ext cx="151802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易错</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防范清零</a:t>
            </a:r>
          </a:p>
        </p:txBody>
      </p:sp>
      <p:sp>
        <p:nvSpPr>
          <p:cNvPr id="17" name="燕尾形 16">
            <a:hlinkClick r:id="" action="ppaction://noaction"/>
          </p:cNvPr>
          <p:cNvSpPr/>
          <p:nvPr userDrawn="1"/>
        </p:nvSpPr>
        <p:spPr>
          <a:xfrm>
            <a:off x="9500065" y="6515590"/>
            <a:ext cx="1258979"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a:solidFill>
                  <a:srgbClr val="FFFFFF"/>
                </a:solidFill>
                <a:latin typeface="微软雅黑" panose="020B0503020204020204" pitchFamily="34" charset="-122"/>
                <a:ea typeface="微软雅黑" panose="020B0503020204020204" pitchFamily="34" charset="-122"/>
              </a:rPr>
              <a:t>课堂小结</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r>
              <a:rPr lang="en-US" altLang="zh-CN" sz="5400" b="1" dirty="0" smtClean="0">
                <a:latin typeface="Times New Roman" panose="02020603050405020304" pitchFamily="18" charset="0"/>
                <a:cs typeface="Times New Roman" panose="02020603050405020304" pitchFamily="18" charset="0"/>
              </a:rPr>
              <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p>
          </p:txBody>
        </p:sp>
      </p:grpSp>
      <p:sp>
        <p:nvSpPr>
          <p:cNvPr id="31" name="文本框 30">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p>
        </p:txBody>
      </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pPr/>
              <a:t>‹#›</a:t>
            </a:fld>
            <a:endParaRPr lang="zh-CN" altLang="en-US" dirty="0"/>
          </a:p>
        </p:txBody>
      </p:sp>
      <p:sp>
        <p:nvSpPr>
          <p:cNvPr id="30" name="文本框 29">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1540" y="0"/>
            <a:ext cx="11701077" cy="465826"/>
          </a:xfrm>
        </p:spPr>
        <p:txBody>
          <a:bodyPr anchor="ctr" anchorCtr="0">
            <a:normAutofit/>
          </a:bodyPr>
          <a:lstStyle>
            <a:lvl1pPr algn="l">
              <a:defRPr sz="2000" b="1">
                <a:solidFill>
                  <a:schemeClr val="accent6"/>
                </a:solidFill>
              </a:defRPr>
            </a:lvl1pPr>
          </a:lstStyle>
          <a:p>
            <a:r>
              <a:rPr lang="zh-CN" altLang="en-US" dirty="0" smtClean="0"/>
              <a:t>每节各个考点内容</a:t>
            </a:r>
            <a:endParaRPr lang="zh-CN" altLang="en-US" dirty="0"/>
          </a:p>
        </p:txBody>
      </p:sp>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p>
        </p:txBody>
      </p:sp>
      <p:sp>
        <p:nvSpPr>
          <p:cNvPr id="7" name="文本框 6">
            <a:hlinkClick r:id="" action="ppaction://noaction"/>
          </p:cNvPr>
          <p:cNvSpPr txBox="1">
            <a:spLocks noChangeArrowheads="1"/>
          </p:cNvSpPr>
          <p:nvPr userDrawn="1"/>
        </p:nvSpPr>
        <p:spPr bwMode="auto">
          <a:xfrm>
            <a:off x="10071100" y="6511490"/>
            <a:ext cx="88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zh-CN" altLang="en-US" sz="1400" b="1" dirty="0" smtClean="0">
                <a:solidFill>
                  <a:srgbClr val="BFBFBF"/>
                </a:solidFill>
                <a:latin typeface="微软雅黑" panose="020B0503020204020204" pitchFamily="34" charset="-122"/>
                <a:ea typeface="微软雅黑" panose="020B0503020204020204" pitchFamily="34" charset="-122"/>
              </a:rPr>
              <a:t>目录</a:t>
            </a: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65826"/>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4953391" y="6538710"/>
            <a:ext cx="2277374"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pPr/>
              <a:t>‹#›</a:t>
            </a:fld>
            <a:endParaRPr lang="zh-CN" altLang="en-US" dirty="0"/>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9"/>
          <p:cNvGrpSpPr/>
          <p:nvPr userDrawn="1"/>
        </p:nvGrpSpPr>
        <p:grpSpPr bwMode="auto">
          <a:xfrm>
            <a:off x="4074022" y="6410194"/>
            <a:ext cx="4043955" cy="406096"/>
            <a:chOff x="2364896" y="6103024"/>
            <a:chExt cx="3913269" cy="423863"/>
          </a:xfrm>
        </p:grpSpPr>
        <p:pic>
          <p:nvPicPr>
            <p:cNvPr id="35" name="图片 34">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图片 47" descr="未标题-1 拷贝.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p>
              </p:txBody>
            </p:sp>
          </p:grpSp>
        </p:grpSp>
      </p:grpSp>
      <p:sp>
        <p:nvSpPr>
          <p:cNvPr id="23" name="文本框 22">
            <a:hlinkClick r:id="rId2"/>
          </p:cNvPr>
          <p:cNvSpPr txBox="1"/>
          <p:nvPr userDrawn="1"/>
        </p:nvSpPr>
        <p:spPr>
          <a:xfrm>
            <a:off x="489018" y="5389474"/>
            <a:ext cx="2268696" cy="369332"/>
          </a:xfrm>
          <a:prstGeom prst="rect">
            <a:avLst/>
          </a:prstGeom>
          <a:noFill/>
        </p:spPr>
        <p:txBody>
          <a:bodyPr wrap="square" rtlCol="0">
            <a:spAutoFit/>
          </a:bodyPr>
          <a:lstStyle/>
          <a:p>
            <a:pPr algn="ctr"/>
            <a:r>
              <a:rPr lang="en-US" altLang="zh-CN" b="1" dirty="0" smtClean="0">
                <a:solidFill>
                  <a:srgbClr val="00B050"/>
                </a:solidFill>
              </a:rPr>
              <a:t>@《</a:t>
            </a:r>
            <a:r>
              <a:rPr lang="zh-CN" altLang="en-US" b="1" dirty="0" smtClean="0">
                <a:solidFill>
                  <a:srgbClr val="00B050"/>
                </a:solidFill>
              </a:rPr>
              <a:t>创新设计</a:t>
            </a:r>
            <a:r>
              <a:rPr lang="en-US" altLang="zh-CN" b="1" dirty="0" smtClean="0">
                <a:solidFill>
                  <a:srgbClr val="00B050"/>
                </a:solidFill>
              </a:rPr>
              <a:t>》</a:t>
            </a:r>
            <a:endParaRPr lang="zh-CN" altLang="en-US" b="1" dirty="0">
              <a:solidFill>
                <a:srgbClr val="00B050"/>
              </a:solidFill>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43A426-7F46-4433-9973-2B143A87061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文本框 10">
            <a:hlinkClick r:id="rId2"/>
          </p:cNvPr>
          <p:cNvSpPr txBox="1"/>
          <p:nvPr userDrawn="1"/>
        </p:nvSpPr>
        <p:spPr>
          <a:xfrm>
            <a:off x="10668115" y="98406"/>
            <a:ext cx="1414070" cy="276999"/>
          </a:xfrm>
          <a:prstGeom prst="rect">
            <a:avLst/>
          </a:prstGeom>
          <a:noFill/>
        </p:spPr>
        <p:txBody>
          <a:bodyPr wrap="square" rtlCol="0">
            <a:spAutoFit/>
          </a:bodyPr>
          <a:lstStyle/>
          <a:p>
            <a:pPr algn="ctr"/>
            <a:r>
              <a:rPr lang="en-US" altLang="zh-CN" sz="1200" b="1" dirty="0" smtClean="0">
                <a:solidFill>
                  <a:srgbClr val="00B050"/>
                </a:solidFill>
              </a:rPr>
              <a:t>@《</a:t>
            </a:r>
            <a:r>
              <a:rPr lang="zh-CN" altLang="en-US" sz="1200" b="1" dirty="0" smtClean="0">
                <a:solidFill>
                  <a:srgbClr val="00B050"/>
                </a:solidFill>
              </a:rPr>
              <a:t>创新设计</a:t>
            </a:r>
            <a:r>
              <a:rPr lang="en-US" altLang="zh-CN" sz="1200" b="1" dirty="0" smtClean="0">
                <a:solidFill>
                  <a:srgbClr val="00B050"/>
                </a:solidFill>
              </a:rPr>
              <a:t>》</a:t>
            </a:r>
            <a:endParaRPr lang="zh-CN" altLang="en-US" sz="1200" b="1" dirty="0">
              <a:solidFill>
                <a:srgbClr val="00B050"/>
              </a:solidFill>
            </a:endParaRPr>
          </a:p>
        </p:txBody>
      </p:sp>
      <p:sp>
        <p:nvSpPr>
          <p:cNvPr id="14" name="燕尾形 13">
            <a:hlinkClick r:id="rId3" action="ppaction://hlinksldjump"/>
          </p:cNvPr>
          <p:cNvSpPr/>
          <p:nvPr userDrawn="1"/>
        </p:nvSpPr>
        <p:spPr>
          <a:xfrm>
            <a:off x="6782981" y="6507665"/>
            <a:ext cx="1041211"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考点三</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 name="燕尾形 14">
            <a:hlinkClick r:id="rId4" action="ppaction://hlinksldjump"/>
          </p:cNvPr>
          <p:cNvSpPr/>
          <p:nvPr userDrawn="1"/>
        </p:nvSpPr>
        <p:spPr>
          <a:xfrm>
            <a:off x="5714231" y="6495790"/>
            <a:ext cx="981785" cy="315595"/>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考点二</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 name="燕尾形 15">
            <a:hlinkClick r:id="rId5" action="ppaction://hlinksldjump"/>
          </p:cNvPr>
          <p:cNvSpPr/>
          <p:nvPr userDrawn="1"/>
        </p:nvSpPr>
        <p:spPr>
          <a:xfrm>
            <a:off x="4631631" y="6500908"/>
            <a:ext cx="1007461" cy="32515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dirty="0" smtClean="0">
                <a:solidFill>
                  <a:srgbClr val="FFFFFF"/>
                </a:solidFill>
                <a:latin typeface="微软雅黑" panose="020B0503020204020204" pitchFamily="34" charset="-122"/>
                <a:ea typeface="微软雅黑" panose="020B0503020204020204" pitchFamily="34" charset="-122"/>
              </a:rPr>
              <a:t>考点一</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3" name="燕尾形 12">
            <a:hlinkClick r:id="rId6" action="ppaction://hlinksldjump"/>
          </p:cNvPr>
          <p:cNvSpPr/>
          <p:nvPr userDrawn="1"/>
        </p:nvSpPr>
        <p:spPr>
          <a:xfrm>
            <a:off x="7896199" y="6525778"/>
            <a:ext cx="2868347" cy="285608"/>
          </a:xfrm>
          <a:prstGeom prst="chevron">
            <a:avLst/>
          </a:prstGeom>
          <a:solidFill>
            <a:schemeClr val="accent6"/>
          </a:solidFill>
          <a:ln>
            <a:noFill/>
          </a:ln>
        </p:spPr>
        <p:txBody>
          <a:bodyPr anchor="ctr"/>
          <a:lstStyle/>
          <a:p>
            <a:pPr algn="ctr" defTabSz="687070" fontAlgn="base">
              <a:spcBef>
                <a:spcPct val="0"/>
              </a:spcBef>
              <a:spcAft>
                <a:spcPct val="0"/>
              </a:spcAft>
            </a:pPr>
            <a:r>
              <a:rPr lang="zh-CN" altLang="en-US" sz="1200" smtClean="0">
                <a:solidFill>
                  <a:srgbClr val="FFFFFF"/>
                </a:solidFill>
                <a:latin typeface="微软雅黑" panose="020B0503020204020204" pitchFamily="34" charset="-122"/>
                <a:ea typeface="微软雅黑" panose="020B0503020204020204" pitchFamily="34" charset="-122"/>
              </a:rPr>
              <a:t>澄清易错易混</a:t>
            </a:r>
            <a:r>
              <a:rPr lang="en-US" altLang="zh-CN" sz="1200" dirty="0" smtClean="0">
                <a:solidFill>
                  <a:srgbClr val="FFFFFF"/>
                </a:solidFill>
                <a:latin typeface="微软雅黑" panose="020B0503020204020204" pitchFamily="34" charset="-122"/>
                <a:ea typeface="微软雅黑" panose="020B0503020204020204" pitchFamily="34" charset="-122"/>
              </a:rPr>
              <a:t>·</a:t>
            </a:r>
            <a:r>
              <a:rPr lang="zh-CN" altLang="en-US" sz="1200" dirty="0" smtClean="0">
                <a:solidFill>
                  <a:srgbClr val="FFFFFF"/>
                </a:solidFill>
                <a:latin typeface="微软雅黑" panose="020B0503020204020204" pitchFamily="34" charset="-122"/>
                <a:ea typeface="微软雅黑" panose="020B0503020204020204" pitchFamily="34" charset="-122"/>
              </a:rPr>
              <a:t>强化科学思维</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1"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48" y="274955"/>
            <a:ext cx="823045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7.jpe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pPr/>
              <a:t>2019/8/21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pPr/>
              <a:t>‹#›</a:t>
            </a:fld>
            <a:endParaRPr lang="zh-CN" altLang="en-US"/>
          </a:p>
        </p:txBody>
      </p:sp>
      <p:pic>
        <p:nvPicPr>
          <p:cNvPr id="7" name="图片 6"/>
          <p:cNvPicPr>
            <a:picLocks noChangeAspect="1"/>
          </p:cNvPicPr>
          <p:nvPr userDrawn="1"/>
        </p:nvPicPr>
        <p:blipFill>
          <a:blip r:embed="rId8"/>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pPr algn="ctr"/>
              <a:t>‹#›</a:t>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文本占位符 1025"/>
          <p:cNvSpPr>
            <a:spLocks noGrp="1"/>
          </p:cNvSpPr>
          <p:nvPr>
            <p:ph type="body" idx="1"/>
          </p:nvPr>
        </p:nvSpPr>
        <p:spPr>
          <a:xfrm>
            <a:off x="695397" y="692150"/>
            <a:ext cx="10800888" cy="603250"/>
          </a:xfrm>
          <a:prstGeom prst="rect">
            <a:avLst/>
          </a:prstGeom>
          <a:noFill/>
          <a:ln w="9525">
            <a:noFill/>
          </a:ln>
        </p:spPr>
        <p:txBody>
          <a:bodyPr>
            <a:spAutoFit/>
          </a:bodyPr>
          <a:lstStyle/>
          <a:p>
            <a:pPr lvl="0"/>
            <a:r>
              <a:rPr lang="zh-CN" altLang="en-US" dirty="0"/>
              <a:t>单击此处编辑母版文本样式</a:t>
            </a:r>
          </a:p>
        </p:txBody>
      </p:sp>
      <p:sp>
        <p:nvSpPr>
          <p:cNvPr id="1079" name="文本框 1078"/>
          <p:cNvSpPr txBox="1"/>
          <p:nvPr userDrawn="1"/>
        </p:nvSpPr>
        <p:spPr>
          <a:xfrm>
            <a:off x="1198688" y="84138"/>
            <a:ext cx="8497185" cy="39878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必修</a:t>
            </a:r>
            <a:endParaRPr kumimoji="0" lang="zh-CN" altLang="en-US" sz="20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endParaRPr>
          </a:p>
        </p:txBody>
      </p:sp>
      <p:sp>
        <p:nvSpPr>
          <p:cNvPr id="1082" name="燕尾形 1081"/>
          <p:cNvSpPr/>
          <p:nvPr userDrawn="1"/>
        </p:nvSpPr>
        <p:spPr>
          <a:xfrm>
            <a:off x="790657" y="182563"/>
            <a:ext cx="128601" cy="227012"/>
          </a:xfrm>
          <a:prstGeom prst="chevron">
            <a:avLst>
              <a:gd name="adj" fmla="val 49180"/>
            </a:avLst>
          </a:prstGeom>
          <a:solidFill>
            <a:srgbClr val="FFBEB9"/>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3" name="燕尾形 1082"/>
          <p:cNvSpPr/>
          <p:nvPr userDrawn="1"/>
        </p:nvSpPr>
        <p:spPr>
          <a:xfrm>
            <a:off x="633479" y="182563"/>
            <a:ext cx="130189" cy="227012"/>
          </a:xfrm>
          <a:prstGeom prst="chevron">
            <a:avLst>
              <a:gd name="adj" fmla="val 49180"/>
            </a:avLst>
          </a:prstGeom>
          <a:solidFill>
            <a:srgbClr val="FF9B93"/>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sp>
        <p:nvSpPr>
          <p:cNvPr id="1084" name="燕尾形 1083"/>
          <p:cNvSpPr/>
          <p:nvPr userDrawn="1"/>
        </p:nvSpPr>
        <p:spPr>
          <a:xfrm>
            <a:off x="477888" y="182563"/>
            <a:ext cx="128600" cy="227012"/>
          </a:xfrm>
          <a:prstGeom prst="chevron">
            <a:avLst>
              <a:gd name="adj" fmla="val 49180"/>
            </a:avLst>
          </a:prstGeom>
          <a:solidFill>
            <a:srgbClr val="FF786E"/>
          </a:solidFill>
          <a:ln w="9525">
            <a:noFill/>
          </a:ln>
          <a:effectLst>
            <a:outerShdw dist="17961" dir="2699999"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a:ea typeface="+mn-ea"/>
              <a:cs typeface="+mn-cs"/>
            </a:endParaRPr>
          </a:p>
        </p:txBody>
      </p:sp>
      <p:grpSp>
        <p:nvGrpSpPr>
          <p:cNvPr id="1085" name="组合 1084"/>
          <p:cNvGrpSpPr/>
          <p:nvPr userDrawn="1"/>
        </p:nvGrpSpPr>
        <p:grpSpPr>
          <a:xfrm>
            <a:off x="9526" y="2714625"/>
            <a:ext cx="506466" cy="4106863"/>
            <a:chOff x="6" y="1710"/>
            <a:chExt cx="319" cy="2587"/>
          </a:xfrm>
        </p:grpSpPr>
        <p:pic>
          <p:nvPicPr>
            <p:cNvPr id="1086" name="图片 1085" descr="偶数页4色+"/>
            <p:cNvPicPr>
              <a:picLocks noChangeAspect="1"/>
            </p:cNvPicPr>
            <p:nvPr userDrawn="1"/>
          </p:nvPicPr>
          <p:blipFill>
            <a:blip r:embed="rId14" cstate="print"/>
            <a:stretch>
              <a:fillRect/>
            </a:stretch>
          </p:blipFill>
          <p:spPr>
            <a:xfrm>
              <a:off x="6" y="1710"/>
              <a:ext cx="280" cy="2587"/>
            </a:xfrm>
            <a:prstGeom prst="rect">
              <a:avLst/>
            </a:prstGeom>
            <a:noFill/>
            <a:ln w="9525">
              <a:noFill/>
            </a:ln>
          </p:spPr>
        </p:pic>
        <p:sp>
          <p:nvSpPr>
            <p:cNvPr id="1087" name="文本框 1086"/>
            <p:cNvSpPr txBox="1"/>
            <p:nvPr userDrawn="1"/>
          </p:nvSpPr>
          <p:spPr>
            <a:xfrm>
              <a:off x="74" y="2078"/>
              <a:ext cx="251" cy="702"/>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︹人教 </a:t>
              </a:r>
              <a:r>
                <a:rPr kumimoji="0" lang="zh-CN" altLang="en-US" sz="1400" b="0"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mn-cs"/>
                </a:rPr>
                <a:t>︺</a:t>
              </a:r>
            </a:p>
          </p:txBody>
        </p:sp>
      </p:grpSp>
      <p:sp>
        <p:nvSpPr>
          <p:cNvPr id="1090" name="文本框 1089"/>
          <p:cNvSpPr txBox="1"/>
          <p:nvPr userDrawn="1"/>
        </p:nvSpPr>
        <p:spPr>
          <a:xfrm>
            <a:off x="11618595" y="2759075"/>
            <a:ext cx="398780" cy="1063625"/>
          </a:xfrm>
          <a:prstGeom prst="rect">
            <a:avLst/>
          </a:prstGeom>
          <a:noFill/>
          <a:ln w="9525">
            <a:noFill/>
          </a:ln>
        </p:spPr>
        <p:txBody>
          <a:bodyPr vert="eaVe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方正准圆_GBK" panose="03000509000000000000" pitchFamily="65" charset="-122"/>
                <a:cs typeface="+mn-cs"/>
              </a:rPr>
              <a:t>生　物</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ransition>
    <p:zoom/>
  </p:transition>
  <p:hf sldNum="0" hdr="0"/>
  <p:txStyles>
    <p:titleStyle>
      <a:lvl1pPr marL="0" lvl="0" indent="0" algn="ctr" defTabSz="914400" rtl="0" eaLnBrk="1" fontAlgn="base" latinLnBrk="0" hangingPunct="1">
        <a:lnSpc>
          <a:spcPct val="100000"/>
        </a:lnSpc>
        <a:spcBef>
          <a:spcPct val="0"/>
        </a:spcBef>
        <a:spcAft>
          <a:spcPct val="0"/>
        </a:spcAft>
        <a:buNone/>
        <a:defRPr sz="2800" b="1" i="0" u="none" kern="1200" baseline="0">
          <a:solidFill>
            <a:srgbClr val="CC0000"/>
          </a:solidFill>
          <a:latin typeface="+mj-lt"/>
          <a:ea typeface="+mj-ea"/>
          <a:cs typeface="+mj-cs"/>
        </a:defRPr>
      </a:lvl1pPr>
    </p:titleStyle>
    <p:body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i="0" u="none" kern="1200" baseline="0">
          <a:solidFill>
            <a:srgbClr val="000000"/>
          </a:solidFill>
          <a:latin typeface="+mn-lt"/>
          <a:ea typeface="+mn-ea"/>
          <a:cs typeface="+mn-cs"/>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ea typeface="+mn-ea"/>
          <a:cs typeface="+mn-cs"/>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5pPr>
      <a:lvl6pPr marL="2514600" lvl="5"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6pPr>
      <a:lvl7pPr marL="2971800" lvl="6"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7pPr>
      <a:lvl8pPr marL="3429000" lvl="7"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8pPr>
      <a:lvl9pPr marL="3886200" lvl="8"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2pPr>
      <a:lvl3pPr marL="914400" lvl="2"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3pPr>
      <a:lvl4pPr marL="1371600" lvl="3"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4pPr>
      <a:lvl5pPr marL="1828800" lvl="4"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5pPr>
      <a:lvl6pPr marL="2286000" lvl="5"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6pPr>
      <a:lvl7pPr marL="2743200" lvl="6"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7pPr>
      <a:lvl8pPr marL="3200400" lvl="7"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8pPr>
      <a:lvl9pPr marL="3657600" lvl="8" indent="0" algn="ctr" defTabSz="914400" rtl="0" eaLnBrk="0" fontAlgn="base" latinLnBrk="0" hangingPunct="0">
        <a:lnSpc>
          <a:spcPct val="100000"/>
        </a:lnSpc>
        <a:spcBef>
          <a:spcPct val="0"/>
        </a:spcBef>
        <a:spcAft>
          <a:spcPct val="0"/>
        </a:spcAft>
        <a:buNone/>
        <a:defRPr sz="2400" b="1" i="0" u="none" kern="1200" baseline="0">
          <a:solidFill>
            <a:srgbClr val="FF0000"/>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69EEB-19E0-40ED-9968-716E420733E5}" type="datetimeFigureOut">
              <a:rPr lang="zh-CN" altLang="en-US" smtClean="0"/>
              <a:pPr/>
              <a:t>2019/8/21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C693A-83C1-4F28-B79D-A940A9305FD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pPr/>
              <a:t>2019/8/21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pPr/>
              <a:t>‹#›</a:t>
            </a:fld>
            <a:endParaRPr lang="zh-CN" altLang="en-US"/>
          </a:p>
        </p:txBody>
      </p:sp>
      <p:pic>
        <p:nvPicPr>
          <p:cNvPr id="7" name="图片 6"/>
          <p:cNvPicPr>
            <a:picLocks noChangeAspect="1"/>
          </p:cNvPicPr>
          <p:nvPr userDrawn="1"/>
        </p:nvPicPr>
        <p:blipFill>
          <a:blip r:embed="rId8"/>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pPr algn="ctr"/>
              <a:t>‹#›</a:t>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18C91-18EA-4F8F-8B7C-C133C00516B8}" type="datetimeFigureOut">
              <a:rPr lang="zh-CN" altLang="en-US" smtClean="0"/>
              <a:pPr/>
              <a:t>2019/8/21</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3A426-7F46-4433-9973-2B143A8706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第三单元"/>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4780" y="2020451"/>
            <a:ext cx="11656783" cy="113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solidFill>
                  <a:schemeClr val="tx1">
                    <a:lumMod val="65000"/>
                    <a:lumOff val="35000"/>
                  </a:schemeClr>
                </a:solidFill>
                <a:latin typeface="黑体" panose="02010609060101010101" charset="-122"/>
                <a:ea typeface="黑体" panose="02010609060101010101" charset="-122"/>
                <a:sym typeface="+mn-ea"/>
              </a:rPr>
              <a:t>考点二  酶</a:t>
            </a:r>
            <a:r>
              <a:rPr lang="zh-CN" altLang="en-US" dirty="0">
                <a:solidFill>
                  <a:schemeClr val="tx1">
                    <a:lumMod val="65000"/>
                    <a:lumOff val="35000"/>
                  </a:schemeClr>
                </a:solidFill>
                <a:latin typeface="黑体" panose="02010609060101010101" charset="-122"/>
                <a:ea typeface="黑体" panose="02010609060101010101" charset="-122"/>
                <a:sym typeface="+mn-ea"/>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sym typeface="+mn-ea"/>
              </a:rPr>
              <a:t>影响因素</a:t>
            </a:r>
            <a:endParaRPr lang="zh-CN" altLang="en-US"/>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酶的作用特性</a:t>
            </a:r>
            <a:endParaRPr lang="zh-CN" altLang="en-US" dirty="0"/>
          </a:p>
        </p:txBody>
      </p:sp>
      <p:sp>
        <p:nvSpPr>
          <p:cNvPr id="3" name="内容占位符 2"/>
          <p:cNvSpPr>
            <a:spLocks noGrp="1"/>
          </p:cNvSpPr>
          <p:nvPr>
            <p:ph idx="1"/>
          </p:nvPr>
        </p:nvSpPr>
        <p:spPr/>
        <p:txBody>
          <a:bodyPr/>
          <a:lstStyle/>
          <a:p>
            <a:r>
              <a:rPr lang="en-US" altLang="zh-CN" b="1" dirty="0" smtClean="0"/>
              <a:t>1</a:t>
            </a:r>
          </a:p>
          <a:p>
            <a:r>
              <a:rPr lang="en-US" altLang="zh-CN" b="1" dirty="0" smtClean="0"/>
              <a:t>2</a:t>
            </a:r>
          </a:p>
          <a:p>
            <a:r>
              <a:rPr lang="en-US" altLang="zh-CN" b="1" dirty="0" smtClean="0"/>
              <a:t>3</a:t>
            </a:r>
          </a:p>
          <a:p>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影响酶促反应速率的因素</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smtClean="0"/>
              <a:t>温度</a:t>
            </a:r>
            <a:endParaRPr lang="en-US" altLang="zh-CN" b="1" dirty="0" smtClean="0"/>
          </a:p>
          <a:p>
            <a:pPr marL="514350" indent="-514350">
              <a:buFont typeface="+mj-lt"/>
              <a:buAutoNum type="arabicPeriod"/>
            </a:pPr>
            <a:r>
              <a:rPr lang="en-US" altLang="zh-CN" b="1" dirty="0" smtClean="0"/>
              <a:t>pH</a:t>
            </a:r>
          </a:p>
          <a:p>
            <a:pPr marL="514350" indent="-514350">
              <a:buFont typeface="+mj-lt"/>
              <a:buAutoNum type="arabicPeriod"/>
            </a:pPr>
            <a:r>
              <a:rPr lang="zh-CN" altLang="en-US" b="1" dirty="0" smtClean="0"/>
              <a:t>酶浓度</a:t>
            </a:r>
            <a:endParaRPr lang="en-US" altLang="zh-CN" b="1" dirty="0" smtClean="0"/>
          </a:p>
          <a:p>
            <a:pPr marL="514350" indent="-514350">
              <a:buFont typeface="+mj-lt"/>
              <a:buAutoNum type="arabicPeriod"/>
            </a:pPr>
            <a:r>
              <a:rPr lang="zh-CN" altLang="en-US" b="1" dirty="0"/>
              <a:t>反应物（底物）浓度</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酶</a:t>
            </a:r>
            <a:r>
              <a:rPr lang="zh-CN" altLang="en-US" dirty="0">
                <a:solidFill>
                  <a:schemeClr val="tx1">
                    <a:lumMod val="65000"/>
                    <a:lumOff val="35000"/>
                  </a:schemeClr>
                </a:solidFill>
                <a:latin typeface="黑体" panose="02010609060101010101" charset="-122"/>
                <a:ea typeface="黑体" panose="02010609060101010101" charset="-122"/>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矩形 3"/>
          <p:cNvSpPr/>
          <p:nvPr/>
        </p:nvSpPr>
        <p:spPr>
          <a:xfrm>
            <a:off x="203199" y="509368"/>
            <a:ext cx="5490845" cy="583565"/>
          </a:xfrm>
          <a:prstGeom prst="rect">
            <a:avLst/>
          </a:prstGeom>
        </p:spPr>
        <p:txBody>
          <a:bodyPr wrap="none">
            <a:spAutoFit/>
          </a:bodyPr>
          <a:lstStyle/>
          <a:p>
            <a:r>
              <a:rPr lang="zh-CN" altLang="zh-CN" sz="3200" b="1" dirty="0"/>
              <a:t>影响酶促反应速率的因素分析</a:t>
            </a:r>
          </a:p>
        </p:txBody>
      </p:sp>
      <p:sp>
        <p:nvSpPr>
          <p:cNvPr id="5" name="TextBox 6"/>
          <p:cNvSpPr txBox="1">
            <a:spLocks noChangeArrowheads="1"/>
          </p:cNvSpPr>
          <p:nvPr/>
        </p:nvSpPr>
        <p:spPr bwMode="auto">
          <a:xfrm>
            <a:off x="241540" y="1065867"/>
            <a:ext cx="48660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1</a:t>
            </a:r>
            <a:r>
              <a:rPr lang="zh-CN" altLang="en-US" sz="2800" b="1" dirty="0" smtClean="0">
                <a:latin typeface="Times New Roman" panose="02020603050405020304" pitchFamily="18" charset="0"/>
              </a:rPr>
              <a:t>）</a:t>
            </a:r>
            <a:r>
              <a:rPr lang="zh-CN" altLang="en-US" sz="2800" b="1" dirty="0" smtClean="0">
                <a:solidFill>
                  <a:srgbClr val="FF0000"/>
                </a:solidFill>
                <a:latin typeface="Times New Roman" panose="02020603050405020304" pitchFamily="18" charset="0"/>
              </a:rPr>
              <a:t>温度</a:t>
            </a:r>
            <a:r>
              <a:rPr lang="zh-CN" altLang="en-US" sz="2800" b="1" dirty="0" smtClean="0">
                <a:latin typeface="Times New Roman" panose="02020603050405020304" pitchFamily="18" charset="0"/>
              </a:rPr>
              <a:t>的</a:t>
            </a:r>
            <a:r>
              <a:rPr lang="zh-CN" altLang="en-US" sz="2800" b="1" dirty="0">
                <a:latin typeface="Times New Roman" panose="02020603050405020304" pitchFamily="18" charset="0"/>
              </a:rPr>
              <a:t>影响（</a:t>
            </a:r>
            <a:r>
              <a:rPr lang="zh-CN" altLang="en-US" sz="2800" b="1" dirty="0">
                <a:solidFill>
                  <a:srgbClr val="FF0000"/>
                </a:solidFill>
                <a:latin typeface="Times New Roman" panose="02020603050405020304" pitchFamily="18" charset="0"/>
              </a:rPr>
              <a:t>课本</a:t>
            </a:r>
            <a:r>
              <a:rPr lang="en-US" altLang="zh-CN" sz="2800" b="1" dirty="0">
                <a:solidFill>
                  <a:srgbClr val="FF0000"/>
                </a:solidFill>
                <a:latin typeface="Times New Roman" panose="02020603050405020304" pitchFamily="18" charset="0"/>
              </a:rPr>
              <a:t>P85</a:t>
            </a:r>
            <a:r>
              <a:rPr lang="zh-CN" altLang="en-US" sz="2800" b="1" dirty="0">
                <a:latin typeface="Times New Roman" panose="02020603050405020304" pitchFamily="18" charset="0"/>
              </a:rPr>
              <a:t>）</a:t>
            </a:r>
          </a:p>
        </p:txBody>
      </p:sp>
      <p:cxnSp>
        <p:nvCxnSpPr>
          <p:cNvPr id="6" name="直接箭头连接符 6"/>
          <p:cNvCxnSpPr>
            <a:cxnSpLocks noChangeShapeType="1"/>
          </p:cNvCxnSpPr>
          <p:nvPr/>
        </p:nvCxnSpPr>
        <p:spPr bwMode="auto">
          <a:xfrm>
            <a:off x="5047977" y="4685619"/>
            <a:ext cx="3024188" cy="0"/>
          </a:xfrm>
          <a:prstGeom prst="straightConnector1">
            <a:avLst/>
          </a:prstGeom>
          <a:noFill/>
          <a:ln w="88900">
            <a:solidFill>
              <a:srgbClr val="0070C0"/>
            </a:solidFill>
            <a:miter lim="800000"/>
            <a:tailEnd type="arrow" w="med" len="med"/>
          </a:ln>
          <a:extLst>
            <a:ext uri="{909E8E84-426E-40DD-AFC4-6F175D3DCCD1}">
              <a14:hiddenFill xmlns:a14="http://schemas.microsoft.com/office/drawing/2010/main">
                <a:noFill/>
              </a14:hiddenFill>
            </a:ext>
          </a:extLst>
        </p:spPr>
      </p:cxnSp>
      <p:cxnSp>
        <p:nvCxnSpPr>
          <p:cNvPr id="7" name="直接箭头连接符 7"/>
          <p:cNvCxnSpPr>
            <a:cxnSpLocks noChangeShapeType="1"/>
          </p:cNvCxnSpPr>
          <p:nvPr/>
        </p:nvCxnSpPr>
        <p:spPr bwMode="auto">
          <a:xfrm flipV="1">
            <a:off x="5052740" y="2471056"/>
            <a:ext cx="0" cy="2232025"/>
          </a:xfrm>
          <a:prstGeom prst="straightConnector1">
            <a:avLst/>
          </a:prstGeom>
          <a:noFill/>
          <a:ln w="88900">
            <a:solidFill>
              <a:srgbClr val="0070C0"/>
            </a:solidFill>
            <a:miter lim="800000"/>
            <a:tailEnd type="arrow" w="med" len="med"/>
          </a:ln>
          <a:extLst>
            <a:ext uri="{909E8E84-426E-40DD-AFC4-6F175D3DCCD1}">
              <a14:hiddenFill xmlns:a14="http://schemas.microsoft.com/office/drawing/2010/main">
                <a:noFill/>
              </a14:hiddenFill>
            </a:ext>
          </a:extLst>
        </p:spPr>
      </p:cxnSp>
      <p:sp>
        <p:nvSpPr>
          <p:cNvPr id="8" name="任意多边形 8"/>
          <p:cNvSpPr>
            <a:spLocks noChangeArrowheads="1"/>
          </p:cNvSpPr>
          <p:nvPr/>
        </p:nvSpPr>
        <p:spPr bwMode="auto">
          <a:xfrm>
            <a:off x="5390877" y="3029856"/>
            <a:ext cx="1803400" cy="1638302"/>
          </a:xfrm>
          <a:custGeom>
            <a:avLst/>
            <a:gdLst>
              <a:gd name="T0" fmla="*/ 0 w 1673524"/>
              <a:gd name="T1" fmla="*/ 802256 h 905773"/>
              <a:gd name="T2" fmla="*/ 483079 w 1673524"/>
              <a:gd name="T3" fmla="*/ 646981 h 905773"/>
              <a:gd name="T4" fmla="*/ 1035169 w 1673524"/>
              <a:gd name="T5" fmla="*/ 43132 h 905773"/>
              <a:gd name="T6" fmla="*/ 1673524 w 1673524"/>
              <a:gd name="T7" fmla="*/ 905773 h 905773"/>
            </a:gdLst>
            <a:ahLst/>
            <a:cxnLst>
              <a:cxn ang="0">
                <a:pos x="T0" y="T1"/>
              </a:cxn>
              <a:cxn ang="0">
                <a:pos x="T2" y="T3"/>
              </a:cxn>
              <a:cxn ang="0">
                <a:pos x="T4" y="T5"/>
              </a:cxn>
              <a:cxn ang="0">
                <a:pos x="T6" y="T7"/>
              </a:cxn>
            </a:cxnLst>
            <a:rect l="0" t="0" r="r" b="b"/>
            <a:pathLst>
              <a:path w="1673524" h="905773">
                <a:moveTo>
                  <a:pt x="0" y="802256"/>
                </a:moveTo>
                <a:cubicBezTo>
                  <a:pt x="155275" y="787879"/>
                  <a:pt x="310551" y="773502"/>
                  <a:pt x="483079" y="646981"/>
                </a:cubicBezTo>
                <a:cubicBezTo>
                  <a:pt x="655607" y="520460"/>
                  <a:pt x="836762" y="0"/>
                  <a:pt x="1035169" y="43132"/>
                </a:cubicBezTo>
                <a:cubicBezTo>
                  <a:pt x="1233576" y="86264"/>
                  <a:pt x="1453550" y="496018"/>
                  <a:pt x="1673524" y="905773"/>
                </a:cubicBezTo>
              </a:path>
            </a:pathLst>
          </a:custGeom>
          <a:noFill/>
          <a:ln w="63500">
            <a:solidFill>
              <a:srgbClr val="FF99FF"/>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TextBox 9"/>
          <p:cNvSpPr txBox="1">
            <a:spLocks noChangeArrowheads="1"/>
          </p:cNvSpPr>
          <p:nvPr/>
        </p:nvSpPr>
        <p:spPr bwMode="auto">
          <a:xfrm>
            <a:off x="7368902" y="4774519"/>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Times New Roman" panose="02020603050405020304" pitchFamily="18" charset="0"/>
              </a:rPr>
              <a:t>温度</a:t>
            </a:r>
          </a:p>
        </p:txBody>
      </p:sp>
      <p:sp>
        <p:nvSpPr>
          <p:cNvPr id="10" name="TextBox 10"/>
          <p:cNvSpPr txBox="1">
            <a:spLocks noChangeArrowheads="1"/>
          </p:cNvSpPr>
          <p:nvPr/>
        </p:nvSpPr>
        <p:spPr bwMode="auto">
          <a:xfrm>
            <a:off x="5208315" y="232659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latin typeface="Times New Roman" panose="02020603050405020304" pitchFamily="18" charset="0"/>
              </a:rPr>
              <a:t>反应速率</a:t>
            </a:r>
            <a:endParaRPr lang="zh-CN" altLang="en-US" sz="2400" dirty="0">
              <a:latin typeface="Times New Roman" panose="02020603050405020304" pitchFamily="18" charset="0"/>
            </a:endParaRPr>
          </a:p>
        </p:txBody>
      </p:sp>
      <p:cxnSp>
        <p:nvCxnSpPr>
          <p:cNvPr id="11" name="直接连接符 11"/>
          <p:cNvCxnSpPr>
            <a:cxnSpLocks noChangeShapeType="1"/>
          </p:cNvCxnSpPr>
          <p:nvPr/>
        </p:nvCxnSpPr>
        <p:spPr bwMode="auto">
          <a:xfrm>
            <a:off x="6467202" y="2758394"/>
            <a:ext cx="0" cy="1944687"/>
          </a:xfrm>
          <a:prstGeom prst="line">
            <a:avLst/>
          </a:prstGeom>
          <a:noFill/>
          <a:ln w="38100">
            <a:solidFill>
              <a:srgbClr val="0070C0"/>
            </a:solidFill>
            <a:prstDash val="dash"/>
            <a:miter lim="800000"/>
          </a:ln>
          <a:extLst>
            <a:ext uri="{909E8E84-426E-40DD-AFC4-6F175D3DCCD1}">
              <a14:hiddenFill xmlns:a14="http://schemas.microsoft.com/office/drawing/2010/main">
                <a:noFill/>
              </a14:hiddenFill>
            </a:ext>
          </a:extLst>
        </p:spPr>
      </p:cxnSp>
      <p:sp>
        <p:nvSpPr>
          <p:cNvPr id="12" name="TextBox 12"/>
          <p:cNvSpPr txBox="1">
            <a:spLocks noChangeArrowheads="1"/>
          </p:cNvSpPr>
          <p:nvPr/>
        </p:nvSpPr>
        <p:spPr bwMode="auto">
          <a:xfrm>
            <a:off x="5792515" y="4758189"/>
            <a:ext cx="140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Times New Roman" panose="02020603050405020304" pitchFamily="18" charset="0"/>
              </a:rPr>
              <a:t>最适温度</a:t>
            </a:r>
          </a:p>
        </p:txBody>
      </p:sp>
      <p:grpSp>
        <p:nvGrpSpPr>
          <p:cNvPr id="14" name="组合 13"/>
          <p:cNvGrpSpPr/>
          <p:nvPr/>
        </p:nvGrpSpPr>
        <p:grpSpPr>
          <a:xfrm>
            <a:off x="1640115" y="2471056"/>
            <a:ext cx="2958830" cy="1409700"/>
            <a:chOff x="610235" y="2364581"/>
            <a:chExt cx="3132367" cy="2169319"/>
          </a:xfrm>
        </p:grpSpPr>
        <p:sp>
          <p:nvSpPr>
            <p:cNvPr id="15" name="Text Box 19"/>
            <p:cNvSpPr txBox="1">
              <a:spLocks noChangeArrowheads="1"/>
            </p:cNvSpPr>
            <p:nvPr/>
          </p:nvSpPr>
          <p:spPr bwMode="auto">
            <a:xfrm>
              <a:off x="821381" y="2364581"/>
              <a:ext cx="2796614"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a:latin typeface="Arial" panose="020B0604020202020204" pitchFamily="34" charset="0"/>
                </a:rPr>
                <a:t>随着温度降低，酶活性下降，若温度升高可恢复。</a:t>
              </a:r>
            </a:p>
          </p:txBody>
        </p:sp>
        <p:sp>
          <p:nvSpPr>
            <p:cNvPr id="16" name="圆角矩形标注 15"/>
            <p:cNvSpPr/>
            <p:nvPr/>
          </p:nvSpPr>
          <p:spPr>
            <a:xfrm>
              <a:off x="610235" y="2398259"/>
              <a:ext cx="3132367" cy="2135641"/>
            </a:xfrm>
            <a:prstGeom prst="wedgeRoundRectCallout">
              <a:avLst>
                <a:gd name="adj1" fmla="val 92541"/>
                <a:gd name="adj2" fmla="val 6150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7" name="组合 16"/>
          <p:cNvGrpSpPr/>
          <p:nvPr/>
        </p:nvGrpSpPr>
        <p:grpSpPr>
          <a:xfrm>
            <a:off x="7457535" y="2641600"/>
            <a:ext cx="3079840" cy="1214549"/>
            <a:chOff x="6512560" y="2641600"/>
            <a:chExt cx="3289301" cy="1867694"/>
          </a:xfrm>
        </p:grpSpPr>
        <p:sp>
          <p:nvSpPr>
            <p:cNvPr id="18" name="Text Box 16"/>
            <p:cNvSpPr txBox="1">
              <a:spLocks noChangeArrowheads="1"/>
            </p:cNvSpPr>
            <p:nvPr/>
          </p:nvSpPr>
          <p:spPr bwMode="auto">
            <a:xfrm>
              <a:off x="6594179" y="2967124"/>
              <a:ext cx="3114675" cy="131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a:latin typeface="Arial" panose="020B0604020202020204" pitchFamily="34" charset="0"/>
                </a:rPr>
                <a:t>随着温度升高，酶活性下降，温度降低时不可恢复。</a:t>
              </a:r>
            </a:p>
          </p:txBody>
        </p:sp>
        <p:sp>
          <p:nvSpPr>
            <p:cNvPr id="19" name="圆角矩形标注 18"/>
            <p:cNvSpPr/>
            <p:nvPr/>
          </p:nvSpPr>
          <p:spPr>
            <a:xfrm>
              <a:off x="6512560" y="2641600"/>
              <a:ext cx="3289301" cy="1867694"/>
            </a:xfrm>
            <a:prstGeom prst="wedgeRoundRectCallout">
              <a:avLst>
                <a:gd name="adj1" fmla="val -64795"/>
                <a:gd name="adj2" fmla="val 4656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2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right)">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ldLvl="0" animBg="1"/>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酶</a:t>
            </a:r>
            <a:r>
              <a:rPr lang="zh-CN" altLang="en-US" dirty="0">
                <a:solidFill>
                  <a:schemeClr val="tx1">
                    <a:lumMod val="65000"/>
                    <a:lumOff val="35000"/>
                  </a:schemeClr>
                </a:solidFill>
                <a:latin typeface="黑体" panose="02010609060101010101" charset="-122"/>
                <a:ea typeface="黑体" panose="02010609060101010101" charset="-122"/>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矩形 3"/>
          <p:cNvSpPr/>
          <p:nvPr/>
        </p:nvSpPr>
        <p:spPr>
          <a:xfrm>
            <a:off x="203199" y="509368"/>
            <a:ext cx="5490845" cy="583565"/>
          </a:xfrm>
          <a:prstGeom prst="rect">
            <a:avLst/>
          </a:prstGeom>
        </p:spPr>
        <p:txBody>
          <a:bodyPr wrap="none">
            <a:spAutoFit/>
          </a:bodyPr>
          <a:lstStyle/>
          <a:p>
            <a:r>
              <a:rPr lang="zh-CN" altLang="zh-CN" sz="3200" b="1" dirty="0"/>
              <a:t>影响酶促反应速率的因素分析</a:t>
            </a:r>
          </a:p>
        </p:txBody>
      </p:sp>
      <p:cxnSp>
        <p:nvCxnSpPr>
          <p:cNvPr id="6" name="直接箭头连接符 19"/>
          <p:cNvCxnSpPr>
            <a:cxnSpLocks noChangeShapeType="1"/>
          </p:cNvCxnSpPr>
          <p:nvPr/>
        </p:nvCxnSpPr>
        <p:spPr bwMode="auto">
          <a:xfrm>
            <a:off x="4736900" y="4658330"/>
            <a:ext cx="3024188" cy="0"/>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cxnSp>
        <p:nvCxnSpPr>
          <p:cNvPr id="7" name="直接箭头连接符 6"/>
          <p:cNvCxnSpPr>
            <a:cxnSpLocks noChangeShapeType="1"/>
          </p:cNvCxnSpPr>
          <p:nvPr/>
        </p:nvCxnSpPr>
        <p:spPr bwMode="auto">
          <a:xfrm flipV="1">
            <a:off x="4754363" y="2443768"/>
            <a:ext cx="0" cy="2232025"/>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sp>
        <p:nvSpPr>
          <p:cNvPr id="8" name="任意多边形 7"/>
          <p:cNvSpPr>
            <a:spLocks noChangeArrowheads="1"/>
          </p:cNvSpPr>
          <p:nvPr/>
        </p:nvSpPr>
        <p:spPr bwMode="auto">
          <a:xfrm>
            <a:off x="5257600" y="2988280"/>
            <a:ext cx="1622425" cy="1716088"/>
          </a:xfrm>
          <a:custGeom>
            <a:avLst/>
            <a:gdLst>
              <a:gd name="T0" fmla="*/ 0 w 1507564"/>
              <a:gd name="T1" fmla="*/ 875913 h 913639"/>
              <a:gd name="T2" fmla="*/ 267764 w 1507564"/>
              <a:gd name="T3" fmla="*/ 607653 h 913639"/>
              <a:gd name="T4" fmla="*/ 869209 w 1507564"/>
              <a:gd name="T5" fmla="*/ 50998 h 913639"/>
              <a:gd name="T6" fmla="*/ 1507564 w 1507564"/>
              <a:gd name="T7" fmla="*/ 913639 h 913639"/>
            </a:gdLst>
            <a:ahLst/>
            <a:cxnLst>
              <a:cxn ang="0">
                <a:pos x="T0" y="T1"/>
              </a:cxn>
              <a:cxn ang="0">
                <a:pos x="T2" y="T3"/>
              </a:cxn>
              <a:cxn ang="0">
                <a:pos x="T4" y="T5"/>
              </a:cxn>
              <a:cxn ang="0">
                <a:pos x="T6" y="T7"/>
              </a:cxn>
            </a:cxnLst>
            <a:rect l="0" t="0" r="r" b="b"/>
            <a:pathLst>
              <a:path w="1507564" h="913639">
                <a:moveTo>
                  <a:pt x="0" y="875913"/>
                </a:moveTo>
                <a:cubicBezTo>
                  <a:pt x="185838" y="744826"/>
                  <a:pt x="122896" y="745139"/>
                  <a:pt x="267764" y="607653"/>
                </a:cubicBezTo>
                <a:cubicBezTo>
                  <a:pt x="412632" y="470167"/>
                  <a:pt x="662576" y="0"/>
                  <a:pt x="869209" y="50998"/>
                </a:cubicBezTo>
                <a:cubicBezTo>
                  <a:pt x="1075842" y="101996"/>
                  <a:pt x="1287590" y="503884"/>
                  <a:pt x="1507564" y="913639"/>
                </a:cubicBezTo>
              </a:path>
            </a:pathLst>
          </a:custGeom>
          <a:noFill/>
          <a:ln w="63500">
            <a:solidFill>
              <a:srgbClr val="FF99FF"/>
            </a:solidFill>
            <a:bevel/>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TextBox 22"/>
          <p:cNvSpPr txBox="1">
            <a:spLocks noChangeArrowheads="1"/>
          </p:cNvSpPr>
          <p:nvPr/>
        </p:nvSpPr>
        <p:spPr bwMode="auto">
          <a:xfrm>
            <a:off x="7480100" y="4884549"/>
            <a:ext cx="561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latin typeface="Times New Roman" panose="02020603050405020304" pitchFamily="18" charset="0"/>
              </a:rPr>
              <a:t>pH</a:t>
            </a:r>
            <a:endParaRPr lang="zh-CN" altLang="en-US" sz="2400" dirty="0">
              <a:latin typeface="Times New Roman" panose="02020603050405020304" pitchFamily="18" charset="0"/>
            </a:endParaRPr>
          </a:p>
        </p:txBody>
      </p:sp>
      <p:sp>
        <p:nvSpPr>
          <p:cNvPr id="10" name="TextBox 23"/>
          <p:cNvSpPr txBox="1">
            <a:spLocks noChangeArrowheads="1"/>
          </p:cNvSpPr>
          <p:nvPr/>
        </p:nvSpPr>
        <p:spPr bwMode="auto">
          <a:xfrm>
            <a:off x="4778175" y="229930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Times New Roman" panose="02020603050405020304" pitchFamily="18" charset="0"/>
              </a:rPr>
              <a:t>反应速率</a:t>
            </a:r>
          </a:p>
        </p:txBody>
      </p:sp>
      <p:cxnSp>
        <p:nvCxnSpPr>
          <p:cNvPr id="11" name="直接连接符 24"/>
          <p:cNvCxnSpPr>
            <a:cxnSpLocks noChangeShapeType="1"/>
          </p:cNvCxnSpPr>
          <p:nvPr/>
        </p:nvCxnSpPr>
        <p:spPr bwMode="auto">
          <a:xfrm>
            <a:off x="6156125" y="2731105"/>
            <a:ext cx="0" cy="1944688"/>
          </a:xfrm>
          <a:prstGeom prst="line">
            <a:avLst/>
          </a:prstGeom>
          <a:noFill/>
          <a:ln w="38100">
            <a:solidFill>
              <a:srgbClr val="4A7EBB"/>
            </a:solidFill>
            <a:prstDash val="dash"/>
            <a:bevel/>
          </a:ln>
          <a:extLst>
            <a:ext uri="{909E8E84-426E-40DD-AFC4-6F175D3DCCD1}">
              <a14:hiddenFill xmlns:a14="http://schemas.microsoft.com/office/drawing/2010/main">
                <a:noFill/>
              </a14:hiddenFill>
            </a:ext>
          </a:extLst>
        </p:spPr>
      </p:cxnSp>
      <p:sp>
        <p:nvSpPr>
          <p:cNvPr id="12" name="TextBox 25"/>
          <p:cNvSpPr txBox="1">
            <a:spLocks noChangeArrowheads="1"/>
          </p:cNvSpPr>
          <p:nvPr/>
        </p:nvSpPr>
        <p:spPr bwMode="auto">
          <a:xfrm>
            <a:off x="5486200" y="4771894"/>
            <a:ext cx="1176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Times New Roman" panose="02020603050405020304" pitchFamily="18" charset="0"/>
              </a:rPr>
              <a:t>最适</a:t>
            </a:r>
            <a:r>
              <a:rPr lang="en-US" altLang="zh-CN" sz="2400" dirty="0">
                <a:latin typeface="Times New Roman" panose="02020603050405020304" pitchFamily="18" charset="0"/>
              </a:rPr>
              <a:t>pH</a:t>
            </a:r>
            <a:endParaRPr lang="zh-CN" altLang="en-US" sz="2400" dirty="0">
              <a:latin typeface="Times New Roman" panose="02020603050405020304" pitchFamily="18" charset="0"/>
            </a:endParaRPr>
          </a:p>
        </p:txBody>
      </p:sp>
      <p:sp>
        <p:nvSpPr>
          <p:cNvPr id="13" name="TextBox 6"/>
          <p:cNvSpPr txBox="1">
            <a:spLocks noChangeArrowheads="1"/>
          </p:cNvSpPr>
          <p:nvPr/>
        </p:nvSpPr>
        <p:spPr bwMode="auto">
          <a:xfrm>
            <a:off x="241540" y="1094143"/>
            <a:ext cx="46253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2</a:t>
            </a:r>
            <a:r>
              <a:rPr lang="zh-CN" altLang="en-US" sz="2800" b="1" dirty="0" smtClean="0">
                <a:latin typeface="Times New Roman" panose="02020603050405020304" pitchFamily="18" charset="0"/>
              </a:rPr>
              <a:t>）</a:t>
            </a:r>
            <a:r>
              <a:rPr lang="en-US" altLang="zh-CN" sz="2800" b="1" dirty="0" smtClean="0">
                <a:solidFill>
                  <a:srgbClr val="FF0000"/>
                </a:solidFill>
                <a:latin typeface="Times New Roman" panose="02020603050405020304" pitchFamily="18" charset="0"/>
              </a:rPr>
              <a:t>pH</a:t>
            </a:r>
            <a:r>
              <a:rPr lang="zh-CN" altLang="en-US" sz="2800" b="1" dirty="0" smtClean="0">
                <a:latin typeface="Times New Roman" panose="02020603050405020304" pitchFamily="18" charset="0"/>
              </a:rPr>
              <a:t>的影响（</a:t>
            </a:r>
            <a:r>
              <a:rPr lang="zh-CN" altLang="en-US" sz="2800" b="1" dirty="0" smtClean="0">
                <a:solidFill>
                  <a:srgbClr val="FF0000"/>
                </a:solidFill>
                <a:latin typeface="Times New Roman" panose="02020603050405020304" pitchFamily="18" charset="0"/>
              </a:rPr>
              <a:t>课本</a:t>
            </a:r>
            <a:r>
              <a:rPr lang="en-US" altLang="zh-CN" sz="2800" b="1" dirty="0" smtClean="0">
                <a:solidFill>
                  <a:srgbClr val="FF0000"/>
                </a:solidFill>
                <a:latin typeface="Times New Roman" panose="02020603050405020304" pitchFamily="18" charset="0"/>
              </a:rPr>
              <a:t>P85</a:t>
            </a:r>
            <a:r>
              <a:rPr lang="zh-CN" altLang="en-US" sz="2800" b="1" dirty="0" smtClean="0">
                <a:latin typeface="Times New Roman" panose="02020603050405020304" pitchFamily="18" charset="0"/>
              </a:rPr>
              <a:t>）</a:t>
            </a:r>
          </a:p>
        </p:txBody>
      </p:sp>
      <p:grpSp>
        <p:nvGrpSpPr>
          <p:cNvPr id="14" name="组合 13"/>
          <p:cNvGrpSpPr/>
          <p:nvPr/>
        </p:nvGrpSpPr>
        <p:grpSpPr>
          <a:xfrm>
            <a:off x="1565042" y="2731105"/>
            <a:ext cx="2808579" cy="1344461"/>
            <a:chOff x="1382233" y="2414738"/>
            <a:chExt cx="2689088" cy="2305050"/>
          </a:xfrm>
        </p:grpSpPr>
        <p:sp>
          <p:nvSpPr>
            <p:cNvPr id="15" name="Text Box 20"/>
            <p:cNvSpPr txBox="1">
              <a:spLocks noChangeArrowheads="1"/>
            </p:cNvSpPr>
            <p:nvPr/>
          </p:nvSpPr>
          <p:spPr bwMode="auto">
            <a:xfrm>
              <a:off x="1382234" y="2485661"/>
              <a:ext cx="2689087"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a:t>随着</a:t>
              </a:r>
              <a:r>
                <a:rPr lang="en-US" altLang="zh-CN" sz="2400" dirty="0"/>
                <a:t>pH</a:t>
              </a:r>
              <a:r>
                <a:rPr lang="zh-CN" altLang="en-US" sz="2400" dirty="0"/>
                <a:t>降低，酶活性下降，若</a:t>
              </a:r>
              <a:r>
                <a:rPr lang="en-US" altLang="zh-CN" sz="2400" dirty="0"/>
                <a:t>pH</a:t>
              </a:r>
              <a:r>
                <a:rPr lang="zh-CN" altLang="en-US" sz="2400" dirty="0"/>
                <a:t>升高不可恢复。</a:t>
              </a:r>
            </a:p>
          </p:txBody>
        </p:sp>
        <p:sp>
          <p:nvSpPr>
            <p:cNvPr id="16" name="圆角矩形标注 15"/>
            <p:cNvSpPr/>
            <p:nvPr/>
          </p:nvSpPr>
          <p:spPr>
            <a:xfrm>
              <a:off x="1382233" y="2414738"/>
              <a:ext cx="2689087" cy="2305050"/>
            </a:xfrm>
            <a:prstGeom prst="wedgeRoundRectCallout">
              <a:avLst>
                <a:gd name="adj1" fmla="val 89878"/>
                <a:gd name="adj2" fmla="val 486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7" name="组合 16"/>
          <p:cNvGrpSpPr/>
          <p:nvPr/>
        </p:nvGrpSpPr>
        <p:grpSpPr>
          <a:xfrm>
            <a:off x="7054651" y="2443768"/>
            <a:ext cx="2640923" cy="1211353"/>
            <a:chOff x="6677248" y="2141689"/>
            <a:chExt cx="3307022" cy="2155826"/>
          </a:xfrm>
        </p:grpSpPr>
        <p:sp>
          <p:nvSpPr>
            <p:cNvPr id="18" name="Text Box 17"/>
            <p:cNvSpPr txBox="1">
              <a:spLocks noChangeArrowheads="1"/>
            </p:cNvSpPr>
            <p:nvPr/>
          </p:nvSpPr>
          <p:spPr bwMode="auto">
            <a:xfrm>
              <a:off x="6848578" y="2244619"/>
              <a:ext cx="2972115" cy="18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a:t>随着</a:t>
              </a:r>
              <a:r>
                <a:rPr lang="en-US" altLang="zh-CN" sz="2400" dirty="0"/>
                <a:t>pH</a:t>
              </a:r>
              <a:r>
                <a:rPr lang="zh-CN" altLang="en-US" sz="2400" dirty="0"/>
                <a:t>升高，酶活性下降，</a:t>
              </a:r>
              <a:r>
                <a:rPr lang="en-US" altLang="zh-CN" sz="2400" dirty="0"/>
                <a:t>pH</a:t>
              </a:r>
              <a:r>
                <a:rPr lang="zh-CN" altLang="en-US" sz="2400" dirty="0"/>
                <a:t>降低时不可恢复。</a:t>
              </a:r>
            </a:p>
          </p:txBody>
        </p:sp>
        <p:sp>
          <p:nvSpPr>
            <p:cNvPr id="19" name="圆角矩形标注 18"/>
            <p:cNvSpPr/>
            <p:nvPr/>
          </p:nvSpPr>
          <p:spPr>
            <a:xfrm>
              <a:off x="6677248" y="2141689"/>
              <a:ext cx="3307022" cy="2155826"/>
            </a:xfrm>
            <a:prstGeom prst="wedgeRoundRectCallout">
              <a:avLst>
                <a:gd name="adj1" fmla="val -63925"/>
                <a:gd name="adj2" fmla="val 5218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125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酶</a:t>
            </a:r>
            <a:r>
              <a:rPr lang="zh-CN" altLang="en-US" dirty="0">
                <a:solidFill>
                  <a:schemeClr val="tx1">
                    <a:lumMod val="65000"/>
                    <a:lumOff val="35000"/>
                  </a:schemeClr>
                </a:solidFill>
                <a:latin typeface="黑体" panose="02010609060101010101" charset="-122"/>
                <a:ea typeface="黑体" panose="02010609060101010101" charset="-122"/>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矩形 3"/>
          <p:cNvSpPr/>
          <p:nvPr/>
        </p:nvSpPr>
        <p:spPr>
          <a:xfrm>
            <a:off x="203199" y="509368"/>
            <a:ext cx="5490845" cy="583565"/>
          </a:xfrm>
          <a:prstGeom prst="rect">
            <a:avLst/>
          </a:prstGeom>
        </p:spPr>
        <p:txBody>
          <a:bodyPr wrap="none">
            <a:spAutoFit/>
          </a:bodyPr>
          <a:lstStyle/>
          <a:p>
            <a:r>
              <a:rPr lang="zh-CN" altLang="zh-CN" sz="3200" b="1" dirty="0"/>
              <a:t>影响酶促反应速率的因素分析</a:t>
            </a:r>
          </a:p>
        </p:txBody>
      </p:sp>
      <p:cxnSp>
        <p:nvCxnSpPr>
          <p:cNvPr id="6" name="直接箭头连接符 19"/>
          <p:cNvCxnSpPr>
            <a:cxnSpLocks noChangeShapeType="1"/>
          </p:cNvCxnSpPr>
          <p:nvPr/>
        </p:nvCxnSpPr>
        <p:spPr bwMode="auto">
          <a:xfrm>
            <a:off x="4736900" y="4658330"/>
            <a:ext cx="3024188" cy="0"/>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cxnSp>
        <p:nvCxnSpPr>
          <p:cNvPr id="7" name="直接箭头连接符 6"/>
          <p:cNvCxnSpPr>
            <a:cxnSpLocks noChangeShapeType="1"/>
          </p:cNvCxnSpPr>
          <p:nvPr/>
        </p:nvCxnSpPr>
        <p:spPr bwMode="auto">
          <a:xfrm flipV="1">
            <a:off x="4754363" y="2443768"/>
            <a:ext cx="0" cy="2232025"/>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sp>
        <p:nvSpPr>
          <p:cNvPr id="9" name="TextBox 22"/>
          <p:cNvSpPr txBox="1">
            <a:spLocks noChangeArrowheads="1"/>
          </p:cNvSpPr>
          <p:nvPr/>
        </p:nvSpPr>
        <p:spPr bwMode="auto">
          <a:xfrm>
            <a:off x="7480100" y="488454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latin typeface="Times New Roman" panose="02020603050405020304" pitchFamily="18" charset="0"/>
              </a:rPr>
              <a:t>酶浓度</a:t>
            </a:r>
            <a:endParaRPr lang="zh-CN" altLang="en-US" sz="2400" dirty="0">
              <a:latin typeface="Times New Roman" panose="02020603050405020304" pitchFamily="18" charset="0"/>
            </a:endParaRPr>
          </a:p>
        </p:txBody>
      </p:sp>
      <p:sp>
        <p:nvSpPr>
          <p:cNvPr id="10" name="TextBox 23"/>
          <p:cNvSpPr txBox="1">
            <a:spLocks noChangeArrowheads="1"/>
          </p:cNvSpPr>
          <p:nvPr/>
        </p:nvSpPr>
        <p:spPr bwMode="auto">
          <a:xfrm>
            <a:off x="4778175" y="229930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Times New Roman" panose="02020603050405020304" pitchFamily="18" charset="0"/>
              </a:rPr>
              <a:t>反应速率</a:t>
            </a:r>
          </a:p>
        </p:txBody>
      </p:sp>
      <p:sp>
        <p:nvSpPr>
          <p:cNvPr id="13" name="TextBox 6"/>
          <p:cNvSpPr txBox="1">
            <a:spLocks noChangeArrowheads="1"/>
          </p:cNvSpPr>
          <p:nvPr/>
        </p:nvSpPr>
        <p:spPr bwMode="auto">
          <a:xfrm>
            <a:off x="241540" y="1094143"/>
            <a:ext cx="5774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3</a:t>
            </a:r>
            <a:r>
              <a:rPr lang="zh-CN" altLang="en-US" sz="2800" b="1" dirty="0" smtClean="0">
                <a:latin typeface="Times New Roman" panose="02020603050405020304" pitchFamily="18" charset="0"/>
              </a:rPr>
              <a:t>）</a:t>
            </a:r>
            <a:r>
              <a:rPr lang="zh-CN" altLang="en-US" sz="2800" b="1" dirty="0" smtClean="0">
                <a:solidFill>
                  <a:srgbClr val="FF0000"/>
                </a:solidFill>
                <a:latin typeface="Times New Roman" panose="02020603050405020304" pitchFamily="18" charset="0"/>
              </a:rPr>
              <a:t>酶浓度</a:t>
            </a:r>
            <a:r>
              <a:rPr lang="zh-CN" altLang="en-US" sz="2800" b="1" dirty="0" smtClean="0">
                <a:latin typeface="Times New Roman" panose="02020603050405020304" pitchFamily="18" charset="0"/>
              </a:rPr>
              <a:t>的影响（反应物充足）</a:t>
            </a:r>
            <a:endParaRPr lang="zh-CN" altLang="en-US" sz="2800" b="1" dirty="0">
              <a:latin typeface="Times New Roman" panose="02020603050405020304" pitchFamily="18" charset="0"/>
            </a:endParaRPr>
          </a:p>
        </p:txBody>
      </p:sp>
      <p:grpSp>
        <p:nvGrpSpPr>
          <p:cNvPr id="17" name="组合 16"/>
          <p:cNvGrpSpPr/>
          <p:nvPr/>
        </p:nvGrpSpPr>
        <p:grpSpPr>
          <a:xfrm>
            <a:off x="7070526" y="2527691"/>
            <a:ext cx="3821544" cy="1417032"/>
            <a:chOff x="6777567" y="2392415"/>
            <a:chExt cx="3428704" cy="2155827"/>
          </a:xfrm>
        </p:grpSpPr>
        <p:sp>
          <p:nvSpPr>
            <p:cNvPr id="18" name="Text Box 17"/>
            <p:cNvSpPr txBox="1">
              <a:spLocks noChangeArrowheads="1"/>
            </p:cNvSpPr>
            <p:nvPr/>
          </p:nvSpPr>
          <p:spPr bwMode="auto">
            <a:xfrm>
              <a:off x="6963139" y="2484870"/>
              <a:ext cx="3243132" cy="18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smtClean="0"/>
                <a:t>在有足够底物又不受其他因素影响的情况下，酶促反应速率和酶浓度成正比。</a:t>
              </a:r>
              <a:endParaRPr lang="zh-CN" altLang="en-US" sz="2400" dirty="0"/>
            </a:p>
          </p:txBody>
        </p:sp>
        <p:sp>
          <p:nvSpPr>
            <p:cNvPr id="19" name="圆角矩形标注 18"/>
            <p:cNvSpPr/>
            <p:nvPr/>
          </p:nvSpPr>
          <p:spPr>
            <a:xfrm>
              <a:off x="6777567" y="2392415"/>
              <a:ext cx="3307022" cy="2155827"/>
            </a:xfrm>
            <a:prstGeom prst="wedgeRoundRectCallout">
              <a:avLst>
                <a:gd name="adj1" fmla="val -67863"/>
                <a:gd name="adj2" fmla="val 19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 name="直接连接符 4"/>
          <p:cNvCxnSpPr/>
          <p:nvPr/>
        </p:nvCxnSpPr>
        <p:spPr>
          <a:xfrm flipV="1">
            <a:off x="4778175" y="2501604"/>
            <a:ext cx="2156726" cy="2156726"/>
          </a:xfrm>
          <a:prstGeom prst="line">
            <a:avLst/>
          </a:prstGeom>
          <a:ln w="57150">
            <a:solidFill>
              <a:srgbClr val="FF99FF"/>
            </a:solidFill>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anim calcmode="lin" valueType="num">
                                      <p:cBhvr>
                                        <p:cTn id="14" dur="1250" fill="hold"/>
                                        <p:tgtEl>
                                          <p:spTgt spid="6"/>
                                        </p:tgtEl>
                                        <p:attrNameLst>
                                          <p:attrName>ppt_x</p:attrName>
                                        </p:attrNameLst>
                                      </p:cBhvr>
                                      <p:tavLst>
                                        <p:tav tm="0">
                                          <p:val>
                                            <p:strVal val="#ppt_x"/>
                                          </p:val>
                                        </p:tav>
                                        <p:tav tm="100000">
                                          <p:val>
                                            <p:strVal val="#ppt_x"/>
                                          </p:val>
                                        </p:tav>
                                      </p:tavLst>
                                    </p:anim>
                                    <p:anim calcmode="lin" valueType="num">
                                      <p:cBhvr>
                                        <p:cTn id="15" dur="1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酶</a:t>
            </a:r>
            <a:r>
              <a:rPr lang="zh-CN" altLang="en-US" dirty="0">
                <a:solidFill>
                  <a:schemeClr val="tx1">
                    <a:lumMod val="65000"/>
                    <a:lumOff val="35000"/>
                  </a:schemeClr>
                </a:solidFill>
                <a:latin typeface="黑体" panose="02010609060101010101" charset="-122"/>
                <a:ea typeface="黑体" panose="02010609060101010101" charset="-122"/>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a:t>
            </a:r>
            <a:endParaRPr lang="zh-CN" altLang="en-US" dirty="0"/>
          </a:p>
        </p:txBody>
      </p:sp>
      <p:sp>
        <p:nvSpPr>
          <p:cNvPr id="4" name="矩形 3"/>
          <p:cNvSpPr/>
          <p:nvPr/>
        </p:nvSpPr>
        <p:spPr>
          <a:xfrm>
            <a:off x="203199" y="509368"/>
            <a:ext cx="5490845" cy="583565"/>
          </a:xfrm>
          <a:prstGeom prst="rect">
            <a:avLst/>
          </a:prstGeom>
        </p:spPr>
        <p:txBody>
          <a:bodyPr wrap="none">
            <a:spAutoFit/>
          </a:bodyPr>
          <a:lstStyle/>
          <a:p>
            <a:r>
              <a:rPr lang="zh-CN" altLang="zh-CN" sz="3200" b="1" dirty="0"/>
              <a:t>影响酶促反应速率的因素分析</a:t>
            </a:r>
          </a:p>
        </p:txBody>
      </p:sp>
      <p:cxnSp>
        <p:nvCxnSpPr>
          <p:cNvPr id="6" name="直接箭头连接符 19"/>
          <p:cNvCxnSpPr>
            <a:cxnSpLocks noChangeShapeType="1"/>
          </p:cNvCxnSpPr>
          <p:nvPr/>
        </p:nvCxnSpPr>
        <p:spPr bwMode="auto">
          <a:xfrm>
            <a:off x="4736900" y="4658330"/>
            <a:ext cx="3024188" cy="0"/>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cxnSp>
        <p:nvCxnSpPr>
          <p:cNvPr id="7" name="直接箭头连接符 6"/>
          <p:cNvCxnSpPr>
            <a:cxnSpLocks noChangeShapeType="1"/>
          </p:cNvCxnSpPr>
          <p:nvPr/>
        </p:nvCxnSpPr>
        <p:spPr bwMode="auto">
          <a:xfrm flipV="1">
            <a:off x="4754363" y="2443768"/>
            <a:ext cx="0" cy="2232025"/>
          </a:xfrm>
          <a:prstGeom prst="straightConnector1">
            <a:avLst/>
          </a:prstGeom>
          <a:noFill/>
          <a:ln w="88900">
            <a:solidFill>
              <a:srgbClr val="0070C0"/>
            </a:solidFill>
            <a:bevel/>
            <a:tailEnd type="arrow" w="med" len="med"/>
          </a:ln>
          <a:extLst>
            <a:ext uri="{909E8E84-426E-40DD-AFC4-6F175D3DCCD1}">
              <a14:hiddenFill xmlns:a14="http://schemas.microsoft.com/office/drawing/2010/main">
                <a:noFill/>
              </a14:hiddenFill>
            </a:ext>
          </a:extLst>
        </p:spPr>
      </p:cxnSp>
      <p:sp>
        <p:nvSpPr>
          <p:cNvPr id="9" name="TextBox 22"/>
          <p:cNvSpPr txBox="1">
            <a:spLocks noChangeArrowheads="1"/>
          </p:cNvSpPr>
          <p:nvPr/>
        </p:nvSpPr>
        <p:spPr bwMode="auto">
          <a:xfrm>
            <a:off x="7349472" y="4884549"/>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smtClean="0">
                <a:latin typeface="Times New Roman" panose="02020603050405020304" pitchFamily="18" charset="0"/>
              </a:rPr>
              <a:t>反应物浓度</a:t>
            </a:r>
            <a:endParaRPr lang="zh-CN" altLang="en-US" sz="2400" dirty="0">
              <a:latin typeface="Times New Roman" panose="02020603050405020304" pitchFamily="18" charset="0"/>
            </a:endParaRPr>
          </a:p>
        </p:txBody>
      </p:sp>
      <p:sp>
        <p:nvSpPr>
          <p:cNvPr id="10" name="TextBox 23"/>
          <p:cNvSpPr txBox="1">
            <a:spLocks noChangeArrowheads="1"/>
          </p:cNvSpPr>
          <p:nvPr/>
        </p:nvSpPr>
        <p:spPr bwMode="auto">
          <a:xfrm>
            <a:off x="4778175" y="229930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Times New Roman" panose="02020603050405020304" pitchFamily="18" charset="0"/>
              </a:rPr>
              <a:t>反应速率</a:t>
            </a:r>
          </a:p>
        </p:txBody>
      </p:sp>
      <p:sp>
        <p:nvSpPr>
          <p:cNvPr id="13" name="TextBox 6"/>
          <p:cNvSpPr txBox="1">
            <a:spLocks noChangeArrowheads="1"/>
          </p:cNvSpPr>
          <p:nvPr/>
        </p:nvSpPr>
        <p:spPr bwMode="auto">
          <a:xfrm>
            <a:off x="241540" y="1094143"/>
            <a:ext cx="397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4</a:t>
            </a:r>
            <a:r>
              <a:rPr lang="zh-CN" altLang="en-US" sz="2800" b="1" dirty="0" smtClean="0">
                <a:latin typeface="Times New Roman" panose="02020603050405020304" pitchFamily="18" charset="0"/>
              </a:rPr>
              <a:t>）</a:t>
            </a:r>
            <a:r>
              <a:rPr lang="zh-CN" altLang="en-US" sz="2800" b="1" dirty="0" smtClean="0">
                <a:solidFill>
                  <a:srgbClr val="FF0000"/>
                </a:solidFill>
                <a:latin typeface="Times New Roman" panose="02020603050405020304" pitchFamily="18" charset="0"/>
              </a:rPr>
              <a:t>反应物浓度</a:t>
            </a:r>
            <a:r>
              <a:rPr lang="zh-CN" altLang="en-US" sz="2800" b="1" dirty="0" smtClean="0">
                <a:latin typeface="Times New Roman" panose="02020603050405020304" pitchFamily="18" charset="0"/>
              </a:rPr>
              <a:t>的</a:t>
            </a:r>
            <a:r>
              <a:rPr lang="zh-CN" altLang="en-US" sz="2800" b="1" dirty="0">
                <a:latin typeface="Times New Roman" panose="02020603050405020304" pitchFamily="18" charset="0"/>
              </a:rPr>
              <a:t>影响</a:t>
            </a:r>
          </a:p>
        </p:txBody>
      </p:sp>
      <p:grpSp>
        <p:nvGrpSpPr>
          <p:cNvPr id="14" name="组合 13"/>
          <p:cNvGrpSpPr/>
          <p:nvPr/>
        </p:nvGrpSpPr>
        <p:grpSpPr>
          <a:xfrm>
            <a:off x="1324927" y="2533840"/>
            <a:ext cx="2808579" cy="1344461"/>
            <a:chOff x="1382233" y="2414738"/>
            <a:chExt cx="2689088" cy="2305050"/>
          </a:xfrm>
        </p:grpSpPr>
        <p:sp>
          <p:nvSpPr>
            <p:cNvPr id="15" name="Text Box 20"/>
            <p:cNvSpPr txBox="1">
              <a:spLocks noChangeArrowheads="1"/>
            </p:cNvSpPr>
            <p:nvPr/>
          </p:nvSpPr>
          <p:spPr bwMode="auto">
            <a:xfrm>
              <a:off x="1382234" y="2485661"/>
              <a:ext cx="2689087"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smtClean="0"/>
                <a:t>反应物浓度较低时，反应速率随反应物浓度增加而加快</a:t>
              </a:r>
              <a:endParaRPr lang="zh-CN" altLang="en-US" sz="2400" dirty="0"/>
            </a:p>
          </p:txBody>
        </p:sp>
        <p:sp>
          <p:nvSpPr>
            <p:cNvPr id="16" name="圆角矩形标注 15"/>
            <p:cNvSpPr/>
            <p:nvPr/>
          </p:nvSpPr>
          <p:spPr>
            <a:xfrm>
              <a:off x="1382233" y="2414738"/>
              <a:ext cx="2689087" cy="2305050"/>
            </a:xfrm>
            <a:prstGeom prst="wedgeRoundRectCallout">
              <a:avLst>
                <a:gd name="adj1" fmla="val 80059"/>
                <a:gd name="adj2" fmla="val 4326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7" name="组合 16"/>
          <p:cNvGrpSpPr/>
          <p:nvPr/>
        </p:nvGrpSpPr>
        <p:grpSpPr>
          <a:xfrm>
            <a:off x="7761087" y="1526254"/>
            <a:ext cx="3414937" cy="1292850"/>
            <a:chOff x="6677248" y="2141689"/>
            <a:chExt cx="3359718" cy="2155826"/>
          </a:xfrm>
        </p:grpSpPr>
        <p:sp>
          <p:nvSpPr>
            <p:cNvPr id="18" name="Text Box 17"/>
            <p:cNvSpPr txBox="1">
              <a:spLocks noChangeArrowheads="1"/>
            </p:cNvSpPr>
            <p:nvPr/>
          </p:nvSpPr>
          <p:spPr bwMode="auto">
            <a:xfrm>
              <a:off x="6677248" y="2268000"/>
              <a:ext cx="3359718" cy="18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dirty="0" smtClean="0"/>
                <a:t>反应物浓度达到一定程度，所有酶都参与催化反应，催化速率最大</a:t>
              </a:r>
              <a:endParaRPr lang="zh-CN" altLang="en-US" sz="2400" dirty="0"/>
            </a:p>
          </p:txBody>
        </p:sp>
        <p:sp>
          <p:nvSpPr>
            <p:cNvPr id="19" name="圆角矩形标注 18"/>
            <p:cNvSpPr/>
            <p:nvPr/>
          </p:nvSpPr>
          <p:spPr>
            <a:xfrm>
              <a:off x="6677248" y="2141689"/>
              <a:ext cx="3307022" cy="2155826"/>
            </a:xfrm>
            <a:prstGeom prst="wedgeRoundRectCallout">
              <a:avLst>
                <a:gd name="adj1" fmla="val -63925"/>
                <a:gd name="adj2" fmla="val 5218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1" name="任意多边形 20"/>
          <p:cNvSpPr/>
          <p:nvPr/>
        </p:nvSpPr>
        <p:spPr>
          <a:xfrm>
            <a:off x="4771828" y="3106124"/>
            <a:ext cx="2819144" cy="1557218"/>
          </a:xfrm>
          <a:custGeom>
            <a:avLst/>
            <a:gdLst>
              <a:gd name="connsiteX0" fmla="*/ 0 w 3512457"/>
              <a:gd name="connsiteY0" fmla="*/ 1557218 h 1557218"/>
              <a:gd name="connsiteX1" fmla="*/ 769257 w 3512457"/>
              <a:gd name="connsiteY1" fmla="*/ 526704 h 1557218"/>
              <a:gd name="connsiteX2" fmla="*/ 1117600 w 3512457"/>
              <a:gd name="connsiteY2" fmla="*/ 308989 h 1557218"/>
              <a:gd name="connsiteX3" fmla="*/ 1886857 w 3512457"/>
              <a:gd name="connsiteY3" fmla="*/ 163846 h 1557218"/>
              <a:gd name="connsiteX4" fmla="*/ 2888343 w 3512457"/>
              <a:gd name="connsiteY4" fmla="*/ 47732 h 1557218"/>
              <a:gd name="connsiteX5" fmla="*/ 3294743 w 3512457"/>
              <a:gd name="connsiteY5" fmla="*/ 4189 h 1557218"/>
              <a:gd name="connsiteX6" fmla="*/ 3512457 w 3512457"/>
              <a:gd name="connsiteY6" fmla="*/ 4189 h 155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2457" h="1557218">
                <a:moveTo>
                  <a:pt x="0" y="1557218"/>
                </a:moveTo>
                <a:cubicBezTo>
                  <a:pt x="291495" y="1145980"/>
                  <a:pt x="582990" y="734742"/>
                  <a:pt x="769257" y="526704"/>
                </a:cubicBezTo>
                <a:cubicBezTo>
                  <a:pt x="955524" y="318666"/>
                  <a:pt x="931333" y="369465"/>
                  <a:pt x="1117600" y="308989"/>
                </a:cubicBezTo>
                <a:cubicBezTo>
                  <a:pt x="1303867" y="248513"/>
                  <a:pt x="1591733" y="207389"/>
                  <a:pt x="1886857" y="163846"/>
                </a:cubicBezTo>
                <a:cubicBezTo>
                  <a:pt x="2181981" y="120303"/>
                  <a:pt x="2888343" y="47732"/>
                  <a:pt x="2888343" y="47732"/>
                </a:cubicBezTo>
                <a:cubicBezTo>
                  <a:pt x="3122991" y="21122"/>
                  <a:pt x="3190724" y="11446"/>
                  <a:pt x="3294743" y="4189"/>
                </a:cubicBezTo>
                <a:cubicBezTo>
                  <a:pt x="3398762" y="-3068"/>
                  <a:pt x="3455609" y="560"/>
                  <a:pt x="3512457" y="4189"/>
                </a:cubicBezTo>
              </a:path>
            </a:pathLst>
          </a:custGeom>
          <a:noFill/>
          <a:ln w="5715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125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2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65000"/>
                    <a:lumOff val="35000"/>
                  </a:schemeClr>
                </a:solidFill>
                <a:latin typeface="黑体" panose="02010609060101010101" charset="-122"/>
                <a:ea typeface="黑体" panose="02010609060101010101" charset="-122"/>
              </a:rPr>
              <a:t>考点二  酶</a:t>
            </a:r>
            <a:r>
              <a:rPr lang="zh-CN" altLang="en-US" dirty="0">
                <a:solidFill>
                  <a:schemeClr val="tx1">
                    <a:lumMod val="65000"/>
                    <a:lumOff val="35000"/>
                  </a:schemeClr>
                </a:solidFill>
                <a:latin typeface="黑体" panose="02010609060101010101" charset="-122"/>
                <a:ea typeface="黑体" panose="02010609060101010101" charset="-122"/>
              </a:rPr>
              <a:t>的作用特性及</a:t>
            </a:r>
            <a:r>
              <a:rPr lang="zh-CN" altLang="en-US" dirty="0" smtClean="0">
                <a:solidFill>
                  <a:schemeClr val="tx1">
                    <a:lumMod val="65000"/>
                    <a:lumOff val="35000"/>
                  </a:schemeClr>
                </a:solidFill>
                <a:latin typeface="黑体" panose="02010609060101010101" charset="-122"/>
                <a:ea typeface="黑体" panose="02010609060101010101" charset="-122"/>
              </a:rPr>
              <a:t>影响因素（知识精讲）                                       特别提醒</a:t>
            </a:r>
            <a:endParaRPr lang="zh-CN" altLang="en-US" dirty="0"/>
          </a:p>
        </p:txBody>
      </p:sp>
      <p:sp>
        <p:nvSpPr>
          <p:cNvPr id="3" name="矩形 2"/>
          <p:cNvSpPr/>
          <p:nvPr/>
        </p:nvSpPr>
        <p:spPr>
          <a:xfrm>
            <a:off x="241540" y="522288"/>
            <a:ext cx="11701077" cy="6000750"/>
          </a:xfrm>
          <a:prstGeom prst="rect">
            <a:avLst/>
          </a:prstGeom>
          <a:ln>
            <a:solidFill>
              <a:srgbClr val="00B0F0"/>
            </a:solidFill>
          </a:ln>
        </p:spPr>
        <p:txBody>
          <a:bodyPr wrap="square">
            <a:spAutoFit/>
          </a:bodyPr>
          <a:lstStyle/>
          <a:p>
            <a:pPr indent="266700" algn="just">
              <a:spcAft>
                <a:spcPts val="0"/>
              </a:spcAft>
            </a:pPr>
            <a:r>
              <a:rPr lang="zh-CN" altLang="zh-CN" sz="2400" b="1" kern="100" dirty="0">
                <a:latin typeface="Times New Roman" panose="02020603050405020304" pitchFamily="18" charset="0"/>
                <a:ea typeface="楷体_GB2312"/>
                <a:cs typeface="Times New Roman" panose="02020603050405020304" pitchFamily="18" charset="0"/>
              </a:rPr>
              <a:t>（</a:t>
            </a:r>
            <a:r>
              <a:rPr lang="en-US" altLang="zh-CN" sz="2400" b="1" kern="100" dirty="0">
                <a:latin typeface="Times New Roman" panose="02020603050405020304" pitchFamily="18" charset="0"/>
                <a:ea typeface="楷体_GB2312"/>
                <a:cs typeface="Courier New" panose="02070309020205020404" pitchFamily="49" charset="0"/>
              </a:rPr>
              <a:t>1</a:t>
            </a:r>
            <a:r>
              <a:rPr lang="zh-CN" altLang="zh-CN" sz="2400" b="1" kern="100" dirty="0">
                <a:latin typeface="Times New Roman" panose="02020603050405020304" pitchFamily="18" charset="0"/>
                <a:ea typeface="楷体_GB2312"/>
                <a:cs typeface="Times New Roman" panose="02020603050405020304" pitchFamily="18" charset="0"/>
              </a:rPr>
              <a:t>）</a:t>
            </a:r>
            <a:r>
              <a:rPr lang="zh-CN" altLang="zh-CN" sz="2400" b="1" kern="100" dirty="0">
                <a:solidFill>
                  <a:srgbClr val="0000FF"/>
                </a:solidFill>
                <a:latin typeface="Times New Roman" panose="02020603050405020304" pitchFamily="18" charset="0"/>
                <a:ea typeface="楷体_GB2312"/>
                <a:cs typeface="Times New Roman" panose="02020603050405020304" pitchFamily="18" charset="0"/>
              </a:rPr>
              <a:t>同一个体不同细胞中</a:t>
            </a:r>
            <a:r>
              <a:rPr lang="zh-CN" altLang="zh-CN" sz="2400" b="1" kern="100" dirty="0">
                <a:solidFill>
                  <a:srgbClr val="0000FF"/>
                </a:solidFill>
                <a:latin typeface="宋体" panose="02010600030101010101" pitchFamily="2" charset="-122"/>
                <a:ea typeface="楷体_GB2312"/>
                <a:cs typeface="楷体_GB2312"/>
              </a:rPr>
              <a:t>，</a:t>
            </a:r>
            <a:r>
              <a:rPr lang="zh-CN" altLang="zh-CN" sz="2400" b="1" kern="100" dirty="0">
                <a:solidFill>
                  <a:srgbClr val="0000FF"/>
                </a:solidFill>
                <a:latin typeface="Times New Roman" panose="02020603050405020304" pitchFamily="18" charset="0"/>
                <a:ea typeface="楷体_GB2312"/>
                <a:cs typeface="Times New Roman" panose="02020603050405020304" pitchFamily="18" charset="0"/>
              </a:rPr>
              <a:t>酶的种类和数量不同。对于同一个细胞而言</a:t>
            </a:r>
            <a:r>
              <a:rPr lang="zh-CN" altLang="zh-CN" sz="2400" b="1" kern="100" dirty="0">
                <a:solidFill>
                  <a:srgbClr val="0000FF"/>
                </a:solidFill>
                <a:latin typeface="宋体" panose="02010600030101010101" pitchFamily="2" charset="-122"/>
                <a:ea typeface="楷体_GB2312"/>
                <a:cs typeface="楷体_GB2312"/>
              </a:rPr>
              <a:t>，</a:t>
            </a:r>
            <a:r>
              <a:rPr lang="zh-CN" altLang="zh-CN" sz="2400" b="1" kern="100" dirty="0">
                <a:solidFill>
                  <a:srgbClr val="0000FF"/>
                </a:solidFill>
                <a:latin typeface="Times New Roman" panose="02020603050405020304" pitchFamily="18" charset="0"/>
                <a:ea typeface="楷体_GB2312"/>
                <a:cs typeface="Times New Roman" panose="02020603050405020304" pitchFamily="18" charset="0"/>
              </a:rPr>
              <a:t>在不同的时期或生理状态下</a:t>
            </a:r>
            <a:r>
              <a:rPr lang="zh-CN" altLang="zh-CN" sz="2400" b="1" kern="100" dirty="0">
                <a:solidFill>
                  <a:srgbClr val="0000FF"/>
                </a:solidFill>
                <a:latin typeface="宋体" panose="02010600030101010101" pitchFamily="2" charset="-122"/>
                <a:ea typeface="楷体_GB2312"/>
                <a:cs typeface="楷体_GB2312"/>
              </a:rPr>
              <a:t>，细胞中酶的种类和数量也会发生改变。</a:t>
            </a:r>
            <a:endParaRPr lang="zh-CN" altLang="zh-CN" sz="2400" b="1" kern="100" dirty="0">
              <a:solidFill>
                <a:srgbClr val="0000FF"/>
              </a:solidFill>
              <a:latin typeface="宋体" panose="02010600030101010101" pitchFamily="2" charset="-122"/>
              <a:cs typeface="Courier New" panose="02070309020205020404" pitchFamily="49" charset="0"/>
            </a:endParaRPr>
          </a:p>
          <a:p>
            <a:pPr indent="266700" algn="just">
              <a:spcAft>
                <a:spcPts val="0"/>
              </a:spcAft>
            </a:pPr>
            <a:r>
              <a:rPr lang="zh-CN" altLang="zh-CN" sz="2400" b="1" kern="100" dirty="0">
                <a:latin typeface="宋体" panose="02010600030101010101" pitchFamily="2" charset="-122"/>
                <a:ea typeface="楷体_GB2312"/>
                <a:cs typeface="楷体_GB2312"/>
              </a:rPr>
              <a:t>（</a:t>
            </a:r>
            <a:r>
              <a:rPr lang="en-US" altLang="zh-CN" sz="2400" b="1" kern="100" dirty="0">
                <a:latin typeface="Times New Roman" panose="02020603050405020304" pitchFamily="18" charset="0"/>
                <a:ea typeface="楷体_GB2312"/>
                <a:cs typeface="Courier New" panose="02070309020205020404" pitchFamily="49" charset="0"/>
              </a:rPr>
              <a:t>2</a:t>
            </a:r>
            <a:r>
              <a:rPr lang="zh-CN" altLang="zh-CN" sz="2400" b="1" kern="100" dirty="0">
                <a:latin typeface="Times New Roman" panose="02020603050405020304" pitchFamily="18" charset="0"/>
                <a:ea typeface="楷体_GB2312"/>
                <a:cs typeface="Times New Roman" panose="02020603050405020304" pitchFamily="18" charset="0"/>
              </a:rPr>
              <a:t>）</a:t>
            </a:r>
            <a:r>
              <a:rPr lang="zh-CN" altLang="zh-CN" sz="2400" b="1" kern="100" dirty="0">
                <a:solidFill>
                  <a:srgbClr val="0000FF"/>
                </a:solidFill>
                <a:latin typeface="Times New Roman" panose="02020603050405020304" pitchFamily="18" charset="0"/>
                <a:ea typeface="楷体_GB2312"/>
                <a:cs typeface="Times New Roman" panose="02020603050405020304" pitchFamily="18" charset="0"/>
              </a:rPr>
              <a:t>酶促反应速率与酶活性不同</a:t>
            </a:r>
            <a:r>
              <a:rPr lang="zh-CN" altLang="zh-CN" sz="2400" b="1" kern="100" dirty="0">
                <a:latin typeface="Times New Roman" panose="02020603050405020304" pitchFamily="18" charset="0"/>
                <a:ea typeface="楷体_GB2312"/>
                <a:cs typeface="Times New Roman" panose="02020603050405020304" pitchFamily="18" charset="0"/>
              </a:rPr>
              <a:t>。</a:t>
            </a:r>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温度和</a:t>
            </a:r>
            <a:r>
              <a:rPr lang="en-US" altLang="zh-CN" sz="2400" b="1" kern="100" dirty="0">
                <a:solidFill>
                  <a:srgbClr val="FF0000"/>
                </a:solidFill>
                <a:latin typeface="Times New Roman" panose="02020603050405020304" pitchFamily="18" charset="0"/>
                <a:ea typeface="楷体_GB2312"/>
                <a:cs typeface="Courier New" panose="02070309020205020404" pitchFamily="49" charset="0"/>
              </a:rPr>
              <a:t>pH</a:t>
            </a:r>
            <a:r>
              <a:rPr lang="zh-CN" altLang="zh-CN" sz="2400" b="1" kern="100" dirty="0">
                <a:solidFill>
                  <a:srgbClr val="FF0000"/>
                </a:solidFill>
                <a:latin typeface="Times New Roman" panose="02020603050405020304" pitchFamily="18" charset="0"/>
                <a:ea typeface="楷体_GB2312"/>
                <a:cs typeface="Times New Roman" panose="02020603050405020304" pitchFamily="18" charset="0"/>
              </a:rPr>
              <a:t>通过影响酶活性</a:t>
            </a:r>
            <a:r>
              <a:rPr lang="zh-CN" altLang="zh-CN" sz="2400" b="1" kern="100" dirty="0">
                <a:latin typeface="Times New Roman" panose="02020603050405020304" pitchFamily="18" charset="0"/>
                <a:ea typeface="楷体_GB2312"/>
                <a:cs typeface="Times New Roman" panose="02020603050405020304" pitchFamily="18" charset="0"/>
              </a:rPr>
              <a:t>进而影响酶促反应速率；底物浓度和酶浓度也能影响酶促反应速率</a:t>
            </a:r>
            <a:r>
              <a:rPr lang="zh-CN" altLang="zh-CN" sz="2400" b="1" kern="100" dirty="0">
                <a:latin typeface="宋体" panose="02010600030101010101" pitchFamily="2" charset="-122"/>
                <a:ea typeface="楷体_GB2312"/>
                <a:cs typeface="楷体_GB2312"/>
              </a:rPr>
              <a:t>，</a:t>
            </a:r>
            <a:r>
              <a:rPr lang="zh-CN" altLang="zh-CN" sz="2400" b="1" kern="100" dirty="0">
                <a:latin typeface="Times New Roman" panose="02020603050405020304" pitchFamily="18" charset="0"/>
                <a:ea typeface="楷体_GB2312"/>
                <a:cs typeface="Times New Roman" panose="02020603050405020304" pitchFamily="18" charset="0"/>
              </a:rPr>
              <a:t>但并未改变酶活性</a:t>
            </a:r>
            <a:r>
              <a:rPr lang="zh-CN" altLang="zh-CN" sz="2400" b="1" kern="100" dirty="0" smtClean="0">
                <a:latin typeface="Times New Roman" panose="02020603050405020304" pitchFamily="18" charset="0"/>
                <a:ea typeface="楷体_GB2312"/>
                <a:cs typeface="Times New Roman" panose="02020603050405020304" pitchFamily="18" charset="0"/>
              </a:rPr>
              <a:t>。</a:t>
            </a:r>
            <a:endParaRPr lang="en-US" altLang="zh-CN" sz="2400" b="1" kern="100" dirty="0" smtClean="0">
              <a:latin typeface="Times New Roman" panose="02020603050405020304" pitchFamily="18" charset="0"/>
              <a:ea typeface="楷体_GB2312"/>
              <a:cs typeface="Times New Roman" panose="02020603050405020304" pitchFamily="18" charset="0"/>
            </a:endParaRPr>
          </a:p>
          <a:p>
            <a:pPr indent="266700" algn="just">
              <a:spcAft>
                <a:spcPts val="0"/>
              </a:spcAft>
            </a:pPr>
            <a:r>
              <a:rPr lang="zh-CN" altLang="en-US" sz="2400" b="1" kern="100" dirty="0" smtClean="0">
                <a:latin typeface="Times New Roman" panose="02020603050405020304" pitchFamily="18" charset="0"/>
                <a:ea typeface="楷体_GB2312"/>
                <a:cs typeface="Times New Roman" panose="02020603050405020304" pitchFamily="18" charset="0"/>
              </a:rPr>
              <a:t>（</a:t>
            </a:r>
            <a:r>
              <a:rPr lang="en-US" altLang="zh-CN" sz="2400" b="1" kern="100" dirty="0" smtClean="0">
                <a:latin typeface="Times New Roman" panose="02020603050405020304" pitchFamily="18" charset="0"/>
                <a:ea typeface="楷体_GB2312"/>
                <a:cs typeface="Times New Roman" panose="02020603050405020304" pitchFamily="18" charset="0"/>
              </a:rPr>
              <a:t>3</a:t>
            </a:r>
            <a:r>
              <a:rPr lang="zh-CN" altLang="en-US" sz="2400" b="1" kern="100" dirty="0" smtClean="0">
                <a:latin typeface="Times New Roman" panose="02020603050405020304" pitchFamily="18" charset="0"/>
                <a:ea typeface="楷体_GB2312"/>
                <a:cs typeface="Times New Roman" panose="02020603050405020304" pitchFamily="18" charset="0"/>
              </a:rPr>
              <a:t>）</a:t>
            </a:r>
            <a:r>
              <a:rPr lang="zh-CN" altLang="en-US" sz="2400" b="1" kern="100" dirty="0" smtClean="0">
                <a:solidFill>
                  <a:srgbClr val="0000FF"/>
                </a:solidFill>
                <a:latin typeface="Times New Roman" panose="02020603050405020304" pitchFamily="18" charset="0"/>
                <a:ea typeface="楷体_GB2312"/>
                <a:cs typeface="Times New Roman" panose="02020603050405020304" pitchFamily="18" charset="0"/>
              </a:rPr>
              <a:t>温度、</a:t>
            </a:r>
            <a:r>
              <a:rPr lang="en-US" altLang="zh-CN" sz="2400" b="1" kern="100" dirty="0" smtClean="0">
                <a:solidFill>
                  <a:srgbClr val="0000FF"/>
                </a:solidFill>
                <a:latin typeface="Times New Roman" panose="02020603050405020304" pitchFamily="18" charset="0"/>
                <a:ea typeface="楷体_GB2312"/>
                <a:cs typeface="Times New Roman" panose="02020603050405020304" pitchFamily="18" charset="0"/>
              </a:rPr>
              <a:t>pH</a:t>
            </a:r>
            <a:r>
              <a:rPr lang="zh-CN" altLang="en-US" sz="2400" b="1" kern="100" dirty="0" smtClean="0">
                <a:solidFill>
                  <a:srgbClr val="0000FF"/>
                </a:solidFill>
                <a:latin typeface="Times New Roman" panose="02020603050405020304" pitchFamily="18" charset="0"/>
                <a:ea typeface="楷体_GB2312"/>
                <a:cs typeface="Times New Roman" panose="02020603050405020304" pitchFamily="18" charset="0"/>
              </a:rPr>
              <a:t>的综合影响</a:t>
            </a:r>
            <a:endParaRPr lang="en-US" altLang="zh-CN" sz="2400" b="1" kern="100" dirty="0" smtClean="0">
              <a:solidFill>
                <a:srgbClr val="0000FF"/>
              </a:solidFill>
              <a:latin typeface="Times New Roman" panose="02020603050405020304" pitchFamily="18" charset="0"/>
              <a:ea typeface="楷体_GB2312"/>
              <a:cs typeface="Times New Roman" panose="02020603050405020304" pitchFamily="18" charset="0"/>
            </a:endParaRPr>
          </a:p>
          <a:p>
            <a:pPr indent="266700" algn="just">
              <a:spcAft>
                <a:spcPts val="0"/>
              </a:spcAft>
            </a:pPr>
            <a:endParaRPr lang="en-US" altLang="zh-CN" sz="2400" b="1" kern="100" dirty="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smtClean="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smtClean="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smtClean="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smtClean="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a:latin typeface="Times New Roman" panose="02020603050405020304" pitchFamily="18" charset="0"/>
              <a:cs typeface="Times New Roman" panose="02020603050405020304" pitchFamily="18" charset="0"/>
            </a:endParaRPr>
          </a:p>
          <a:p>
            <a:pPr indent="266700" algn="just">
              <a:spcAft>
                <a:spcPts val="0"/>
              </a:spcAft>
            </a:pPr>
            <a:endParaRPr lang="en-US" altLang="zh-CN" sz="2400" b="1" kern="100" dirty="0" smtClean="0">
              <a:latin typeface="Times New Roman" panose="02020603050405020304" pitchFamily="18" charset="0"/>
              <a:cs typeface="Times New Roman" panose="02020603050405020304" pitchFamily="18" charset="0"/>
            </a:endParaRPr>
          </a:p>
          <a:p>
            <a:pPr indent="266700" algn="just">
              <a:spcAft>
                <a:spcPts val="0"/>
              </a:spcAft>
            </a:pPr>
            <a:endParaRPr lang="zh-CN" altLang="zh-CN" sz="2400" b="1" kern="100" dirty="0">
              <a:latin typeface="宋体" panose="02010600030101010101" pitchFamily="2" charset="-122"/>
              <a:cs typeface="Courier New" panose="02070309020205020404" pitchFamily="49" charset="0"/>
            </a:endParaRPr>
          </a:p>
        </p:txBody>
      </p:sp>
      <p:pic>
        <p:nvPicPr>
          <p:cNvPr id="4098" name="Picture 2" descr="S22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0863" y="2602820"/>
            <a:ext cx="7469935" cy="3660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solidFill>
                  <a:srgbClr val="00B0F0"/>
                </a:solidFill>
                <a:latin typeface="黑体" panose="02010609060101010101" charset="-122"/>
                <a:ea typeface="黑体" panose="02010609060101010101" charset="-122"/>
                <a:sym typeface="+mn-ea"/>
              </a:rPr>
              <a:t>考点三  本讲</a:t>
            </a:r>
            <a:r>
              <a:rPr lang="zh-CN" altLang="en-US" dirty="0">
                <a:solidFill>
                  <a:srgbClr val="00B0F0"/>
                </a:solidFill>
                <a:latin typeface="黑体" panose="02010609060101010101" charset="-122"/>
                <a:ea typeface="黑体" panose="02010609060101010101" charset="-122"/>
                <a:sym typeface="+mn-ea"/>
              </a:rPr>
              <a:t>相关的实验</a:t>
            </a:r>
            <a:r>
              <a:rPr lang="zh-CN" altLang="en-US" dirty="0" smtClean="0">
                <a:solidFill>
                  <a:srgbClr val="00B0F0"/>
                </a:solidFill>
                <a:latin typeface="黑体" panose="02010609060101010101" charset="-122"/>
                <a:ea typeface="黑体" panose="02010609060101010101" charset="-122"/>
                <a:sym typeface="+mn-ea"/>
              </a:rPr>
              <a:t>探究</a:t>
            </a:r>
            <a:endParaRPr lang="zh-CN" altLang="en-US"/>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540" y="465826"/>
            <a:ext cx="10318955" cy="584775"/>
          </a:xfrm>
          <a:prstGeom prst="rect">
            <a:avLst/>
          </a:prstGeom>
        </p:spPr>
        <p:txBody>
          <a:bodyPr wrap="square">
            <a:spAutoFit/>
          </a:bodyPr>
          <a:lstStyle/>
          <a:p>
            <a:pPr indent="266700" algn="just">
              <a:spcAft>
                <a:spcPts val="0"/>
              </a:spcAft>
            </a:pPr>
            <a:r>
              <a:rPr lang="zh-CN" altLang="zh-CN" sz="3200" kern="100" dirty="0">
                <a:latin typeface="Times New Roman" panose="02020603050405020304" pitchFamily="18" charset="0"/>
                <a:ea typeface="黑体" panose="02010609060101010101" charset="-122"/>
                <a:cs typeface="Times New Roman" panose="02020603050405020304" pitchFamily="18" charset="0"/>
              </a:rPr>
              <a:t>比较过氧化氢在不同条件下的</a:t>
            </a:r>
            <a:r>
              <a:rPr lang="zh-CN" altLang="zh-CN" sz="3200" kern="100" dirty="0" smtClean="0">
                <a:latin typeface="Times New Roman" panose="02020603050405020304" pitchFamily="18" charset="0"/>
                <a:ea typeface="黑体" panose="02010609060101010101" charset="-122"/>
                <a:cs typeface="Times New Roman" panose="02020603050405020304" pitchFamily="18" charset="0"/>
              </a:rPr>
              <a:t>分解</a:t>
            </a:r>
            <a:r>
              <a:rPr lang="zh-CN" altLang="en-US" sz="3200" dirty="0"/>
              <a:t>（</a:t>
            </a:r>
            <a:r>
              <a:rPr lang="zh-CN" altLang="en-US" sz="3200" b="1" dirty="0">
                <a:solidFill>
                  <a:srgbClr val="FF0000"/>
                </a:solidFill>
              </a:rPr>
              <a:t>课本</a:t>
            </a:r>
            <a:r>
              <a:rPr lang="en-US" altLang="zh-CN" sz="3200" b="1" dirty="0">
                <a:solidFill>
                  <a:srgbClr val="FF0000"/>
                </a:solidFill>
              </a:rPr>
              <a:t>P78</a:t>
            </a:r>
            <a:r>
              <a:rPr lang="zh-CN" altLang="en-US" sz="3200" dirty="0"/>
              <a:t>）</a:t>
            </a:r>
            <a:endParaRPr lang="zh-CN" altLang="zh-CN" sz="3200" kern="100" dirty="0">
              <a:latin typeface="宋体" panose="02010600030101010101" pitchFamily="2" charset="-122"/>
              <a:cs typeface="Courier New" panose="02070309020205020404" pitchFamily="49" charset="0"/>
            </a:endParaRPr>
          </a:p>
        </p:txBody>
      </p:sp>
      <p:pic>
        <p:nvPicPr>
          <p:cNvPr id="5" name="实验视频：比较过氧化氢在不同条件下的分解情况_Compres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88919" y="1239651"/>
            <a:ext cx="6842166" cy="5370699"/>
          </a:xfrm>
          <a:prstGeom prst="rect">
            <a:avLst/>
          </a:prstGeom>
        </p:spPr>
      </p:pic>
      <p:pic>
        <p:nvPicPr>
          <p:cNvPr id="3075" name="Picture 3" descr="S22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8639" y="1239651"/>
            <a:ext cx="8370799" cy="271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27094" y="2136972"/>
            <a:ext cx="1415772" cy="461665"/>
          </a:xfrm>
          <a:prstGeom prst="rect">
            <a:avLst/>
          </a:prstGeom>
        </p:spPr>
        <p:txBody>
          <a:bodyPr wrap="none">
            <a:spAutoFit/>
          </a:bodyPr>
          <a:lstStyle/>
          <a:p>
            <a:r>
              <a:rPr lang="zh-CN" altLang="zh-CN" sz="2400" b="1" kern="100" dirty="0">
                <a:latin typeface="Times New Roman" panose="02020603050405020304" pitchFamily="18" charset="0"/>
                <a:cs typeface="Times New Roman" panose="02020603050405020304" pitchFamily="18" charset="0"/>
              </a:rPr>
              <a:t>变量分析</a:t>
            </a:r>
            <a:endParaRPr lang="zh-CN" altLang="en-US" sz="2400" b="1" dirty="0"/>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5"/>
                                        </p:tgtEl>
                                      </p:cBhvr>
                                      <p:by x="50000" y="50000"/>
                                    </p:animScale>
                                  </p:childTnLst>
                                </p:cTn>
                              </p:par>
                              <p:par>
                                <p:cTn id="14" presetID="42" presetClass="path" presetSubtype="0" accel="50000" decel="50000" fill="hold" nodeType="withEffect">
                                  <p:stCondLst>
                                    <p:cond delay="0"/>
                                  </p:stCondLst>
                                  <p:childTnLst>
                                    <p:animMotion origin="layout" path="M -2.5E-6 -2.22222E-6 L -0.3194 0.20232 " pathEditMode="relative" rAng="0" ptsTypes="AA">
                                      <p:cBhvr>
                                        <p:cTn id="15" dur="2000" fill="hold"/>
                                        <p:tgtEl>
                                          <p:spTgt spid="5"/>
                                        </p:tgtEl>
                                        <p:attrNameLst>
                                          <p:attrName>ppt_x</p:attrName>
                                          <p:attrName>ppt_y</p:attrName>
                                        </p:attrNameLst>
                                      </p:cBhvr>
                                      <p:rCtr x="-15977" y="10116"/>
                                    </p:animMotion>
                                  </p:childTnLst>
                                </p:cTn>
                              </p:par>
                              <p:par>
                                <p:cTn id="16" presetID="42" presetClass="entr" presetSubtype="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fade">
                                      <p:cBhvr>
                                        <p:cTn id="18" dur="1000"/>
                                        <p:tgtEl>
                                          <p:spTgt spid="3075"/>
                                        </p:tgtEl>
                                      </p:cBhvr>
                                    </p:animEffect>
                                    <p:anim calcmode="lin" valueType="num">
                                      <p:cBhvr>
                                        <p:cTn id="19" dur="1000" fill="hold"/>
                                        <p:tgtEl>
                                          <p:spTgt spid="3075"/>
                                        </p:tgtEl>
                                        <p:attrNameLst>
                                          <p:attrName>ppt_x</p:attrName>
                                        </p:attrNameLst>
                                      </p:cBhvr>
                                      <p:tavLst>
                                        <p:tav tm="0">
                                          <p:val>
                                            <p:strVal val="#ppt_x"/>
                                          </p:val>
                                        </p:tav>
                                        <p:tav tm="100000">
                                          <p:val>
                                            <p:strVal val="#ppt_x"/>
                                          </p:val>
                                        </p:tav>
                                      </p:tavLst>
                                    </p:anim>
                                    <p:anim calcmode="lin" valueType="num">
                                      <p:cBhvr>
                                        <p:cTn id="20" dur="1000" fill="hold"/>
                                        <p:tgtEl>
                                          <p:spTgt spid="307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cTn>
                <p:tgtEl>
                  <p:spTgt spid="5"/>
                </p:tgtEl>
              </p:cMediaNode>
            </p:audio>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3496" y="692658"/>
            <a:ext cx="8267007" cy="828497"/>
          </a:xfrm>
          <a:prstGeom prst="rect">
            <a:avLst/>
          </a:prstGeom>
        </p:spPr>
        <p:txBody>
          <a:bodyPr wrap="none">
            <a:spAutoFit/>
          </a:bodyPr>
          <a:lstStyle/>
          <a:p>
            <a:pPr algn="ctr">
              <a:lnSpc>
                <a:spcPct val="150000"/>
              </a:lnSpc>
              <a:spcBef>
                <a:spcPts val="1300"/>
              </a:spcBef>
              <a:spcAft>
                <a:spcPts val="1300"/>
              </a:spcAft>
              <a:tabLst>
                <a:tab pos="2610485" algn="l"/>
              </a:tabLst>
            </a:pPr>
            <a:r>
              <a:rPr lang="zh-CN" altLang="zh-CN" sz="3600" b="1" kern="100" dirty="0">
                <a:cs typeface="Times New Roman" panose="02020603050405020304"/>
              </a:rPr>
              <a:t>第</a:t>
            </a:r>
            <a:r>
              <a:rPr lang="en-US" altLang="zh-CN" sz="3600" b="1" kern="100" dirty="0">
                <a:cs typeface="Times New Roman" panose="02020603050405020304"/>
              </a:rPr>
              <a:t>7</a:t>
            </a:r>
            <a:r>
              <a:rPr lang="zh-CN" altLang="zh-CN" sz="3600" b="1" kern="100" dirty="0">
                <a:cs typeface="Times New Roman" panose="02020603050405020304"/>
              </a:rPr>
              <a:t>讲　酶的本质、特性及相关实验探究</a:t>
            </a:r>
            <a:endParaRPr lang="zh-CN" altLang="zh-CN" sz="2400" b="1" kern="100" dirty="0">
              <a:effectLst/>
              <a:latin typeface="Cambria" panose="02040503050406030204"/>
            </a:endParaRPr>
          </a:p>
        </p:txBody>
      </p:sp>
      <p:graphicFrame>
        <p:nvGraphicFramePr>
          <p:cNvPr id="3" name="表格 2"/>
          <p:cNvGraphicFramePr>
            <a:graphicFrameLocks noGrp="1"/>
          </p:cNvGraphicFramePr>
          <p:nvPr/>
        </p:nvGraphicFramePr>
        <p:xfrm>
          <a:off x="911352" y="1741728"/>
          <a:ext cx="10513314" cy="4486217"/>
        </p:xfrm>
        <a:graphic>
          <a:graphicData uri="http://schemas.openxmlformats.org/drawingml/2006/table">
            <a:tbl>
              <a:tblPr/>
              <a:tblGrid>
                <a:gridCol w="1152144">
                  <a:extLst>
                    <a:ext uri="{9D8B030D-6E8A-4147-A177-3AD203B41FA5}">
                      <a16:colId xmlns:a16="http://schemas.microsoft.com/office/drawing/2014/main" val="20000"/>
                    </a:ext>
                  </a:extLst>
                </a:gridCol>
                <a:gridCol w="4176522">
                  <a:extLst>
                    <a:ext uri="{9D8B030D-6E8A-4147-A177-3AD203B41FA5}">
                      <a16:colId xmlns:a16="http://schemas.microsoft.com/office/drawing/2014/main" val="20001"/>
                    </a:ext>
                  </a:extLst>
                </a:gridCol>
                <a:gridCol w="1440180">
                  <a:extLst>
                    <a:ext uri="{9D8B030D-6E8A-4147-A177-3AD203B41FA5}">
                      <a16:colId xmlns:a16="http://schemas.microsoft.com/office/drawing/2014/main" val="20002"/>
                    </a:ext>
                  </a:extLst>
                </a:gridCol>
                <a:gridCol w="3744468">
                  <a:extLst>
                    <a:ext uri="{9D8B030D-6E8A-4147-A177-3AD203B41FA5}">
                      <a16:colId xmlns:a16="http://schemas.microsoft.com/office/drawing/2014/main" val="20003"/>
                    </a:ext>
                  </a:extLst>
                </a:gridCol>
              </a:tblGrid>
              <a:tr h="322321">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考纲考情</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知考向</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a:lnSpc>
                          <a:spcPct val="150000"/>
                        </a:lnSpc>
                        <a:spcAft>
                          <a:spcPts val="0"/>
                        </a:spcAft>
                        <a:tabLst>
                          <a:tab pos="2790825" algn="l"/>
                        </a:tabLst>
                      </a:pPr>
                      <a:r>
                        <a:rPr lang="zh-CN" sz="2000" b="1" kern="100">
                          <a:effectLst/>
                          <a:latin typeface="Times New Roman" panose="02020603050405020304"/>
                          <a:ea typeface="黑体" panose="02010609060101010101" charset="-122"/>
                          <a:cs typeface="Times New Roman" panose="02020603050405020304"/>
                        </a:rPr>
                        <a:t>核心素养</a:t>
                      </a:r>
                      <a:r>
                        <a:rPr lang="en-US" sz="2000" b="1" kern="100">
                          <a:effectLst/>
                          <a:latin typeface="Times New Roman" panose="02020603050405020304"/>
                          <a:ea typeface="黑体" panose="02010609060101010101" charset="-122"/>
                          <a:cs typeface="Courier New" panose="02070309020205020404"/>
                        </a:rPr>
                        <a:t>——</a:t>
                      </a:r>
                      <a:r>
                        <a:rPr lang="zh-CN" sz="2000" b="1" kern="100">
                          <a:effectLst/>
                          <a:latin typeface="Times New Roman" panose="02020603050405020304"/>
                          <a:ea typeface="黑体" panose="02010609060101010101" charset="-122"/>
                          <a:cs typeface="Times New Roman" panose="02020603050405020304"/>
                        </a:rPr>
                        <a:t>提考能</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1128125">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最新考纲</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1.</a:t>
                      </a:r>
                      <a:r>
                        <a:rPr lang="zh-CN" sz="2000" b="1" kern="100">
                          <a:effectLst/>
                          <a:latin typeface="Times New Roman" panose="02020603050405020304"/>
                          <a:cs typeface="Times New Roman" panose="02020603050405020304"/>
                        </a:rPr>
                        <a:t>酶在代谢中的作用（</a:t>
                      </a:r>
                      <a:r>
                        <a:rPr lang="en-US" sz="2000" b="1" kern="100">
                          <a:effectLst/>
                          <a:latin typeface="宋体" panose="02010600030101010101" pitchFamily="2" charset="-122"/>
                          <a:cs typeface="Times New Roman" panose="02020603050405020304"/>
                        </a:rPr>
                        <a:t>Ⅱ</a:t>
                      </a:r>
                      <a:r>
                        <a:rPr lang="zh-CN" sz="2000" b="1" kern="100">
                          <a:effectLst/>
                          <a:latin typeface="Times New Roman" panose="02020603050405020304"/>
                          <a:cs typeface="Times New Roman" panose="02020603050405020304"/>
                        </a:rPr>
                        <a:t>）</a:t>
                      </a:r>
                      <a:endParaRPr lang="zh-CN" sz="20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000" b="1" kern="100">
                          <a:effectLst/>
                          <a:latin typeface="Times New Roman" panose="02020603050405020304"/>
                          <a:cs typeface="Courier New" panose="02070309020205020404"/>
                        </a:rPr>
                        <a:t>2.</a:t>
                      </a:r>
                      <a:r>
                        <a:rPr lang="zh-CN" sz="2000" b="1" kern="100">
                          <a:effectLst/>
                          <a:latin typeface="Times New Roman" panose="02020603050405020304"/>
                          <a:cs typeface="Times New Roman" panose="02020603050405020304"/>
                        </a:rPr>
                        <a:t>实验：探究影响酶活性的因素</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生命观念</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比较酶、激素等物质的异同，建立辩证统一和普遍联系的观念</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3482">
                <a:tc vMerge="1">
                  <a:txBody>
                    <a:bodyPr/>
                    <a:lstStyle/>
                    <a:p>
                      <a:endParaRPr lang="zh-CN"/>
                    </a:p>
                  </a:txBody>
                  <a:tcPr/>
                </a:tc>
                <a:tc vMerge="1">
                  <a:txBody>
                    <a:bodyPr/>
                    <a:lstStyle/>
                    <a:p>
                      <a:endParaRPr lang="zh-CN"/>
                    </a:p>
                  </a:txBody>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科学思维</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与酶有关的曲线分析</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3482">
                <a:tc rowSpan="2">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近三年考情</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2018·</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1</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6</a:t>
                      </a:r>
                      <a:r>
                        <a:rPr lang="zh-CN" sz="2000" b="1" kern="100" dirty="0">
                          <a:effectLst/>
                          <a:latin typeface="Times New Roman" panose="02020603050405020304"/>
                          <a:cs typeface="Times New Roman" panose="02020603050405020304"/>
                        </a:rPr>
                        <a:t>）</a:t>
                      </a:r>
                      <a:r>
                        <a:rPr lang="zh-CN" sz="2000" b="1" kern="100" dirty="0" smtClean="0">
                          <a:effectLst/>
                          <a:latin typeface="Times New Roman" panose="02020603050405020304"/>
                          <a:cs typeface="Times New Roman" panose="02020603050405020304"/>
                        </a:rPr>
                        <a:t>、</a:t>
                      </a:r>
                      <a:endParaRPr lang="en-US" altLang="zh-CN" sz="2000" b="1" kern="100" dirty="0" smtClean="0">
                        <a:effectLst/>
                        <a:latin typeface="Times New Roman" panose="02020603050405020304"/>
                        <a:cs typeface="Times New Roman" panose="02020603050405020304"/>
                      </a:endParaRPr>
                    </a:p>
                    <a:p>
                      <a:pPr algn="ctr">
                        <a:lnSpc>
                          <a:spcPct val="150000"/>
                        </a:lnSpc>
                        <a:spcAft>
                          <a:spcPts val="0"/>
                        </a:spcAft>
                        <a:tabLst>
                          <a:tab pos="2790825" algn="l"/>
                        </a:tabLst>
                      </a:pPr>
                      <a:r>
                        <a:rPr lang="en-US" sz="2000" b="1" kern="100" dirty="0" smtClean="0">
                          <a:effectLst/>
                          <a:latin typeface="Times New Roman" panose="02020603050405020304"/>
                          <a:cs typeface="Courier New" panose="02070309020205020404"/>
                        </a:rPr>
                        <a:t>2018</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Ⅲ</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30</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2017·</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3</a:t>
                      </a:r>
                      <a:r>
                        <a:rPr lang="zh-CN" sz="2000" b="1" kern="100" dirty="0">
                          <a:effectLst/>
                          <a:latin typeface="Times New Roman" panose="02020603050405020304"/>
                          <a:cs typeface="Times New Roman" panose="02020603050405020304"/>
                        </a:rPr>
                        <a:t>）</a:t>
                      </a:r>
                      <a:r>
                        <a:rPr lang="zh-CN" sz="2000" b="1" kern="100" dirty="0" smtClean="0">
                          <a:effectLst/>
                          <a:latin typeface="Times New Roman" panose="02020603050405020304"/>
                          <a:cs typeface="Times New Roman" panose="02020603050405020304"/>
                        </a:rPr>
                        <a:t>、</a:t>
                      </a:r>
                      <a:endParaRPr lang="en-US" altLang="zh-CN" sz="2000" b="1" kern="100" dirty="0" smtClean="0">
                        <a:effectLst/>
                        <a:latin typeface="Times New Roman" panose="02020603050405020304"/>
                        <a:cs typeface="Times New Roman" panose="02020603050405020304"/>
                      </a:endParaRPr>
                    </a:p>
                    <a:p>
                      <a:pPr algn="ctr">
                        <a:lnSpc>
                          <a:spcPct val="150000"/>
                        </a:lnSpc>
                        <a:spcAft>
                          <a:spcPts val="0"/>
                        </a:spcAft>
                        <a:tabLst>
                          <a:tab pos="2790825" algn="l"/>
                        </a:tabLst>
                      </a:pPr>
                      <a:r>
                        <a:rPr lang="en-US" sz="2000" b="1" kern="100" dirty="0" smtClean="0">
                          <a:effectLst/>
                          <a:latin typeface="Times New Roman" panose="02020603050405020304"/>
                          <a:cs typeface="Courier New" panose="02070309020205020404"/>
                        </a:rPr>
                        <a:t>2016</a:t>
                      </a:r>
                      <a:r>
                        <a:rPr lang="en-US" sz="2000" b="1" kern="100" dirty="0">
                          <a:effectLst/>
                          <a:latin typeface="Times New Roman" panose="02020603050405020304"/>
                          <a:cs typeface="Courier New" panose="02070309020205020404"/>
                        </a:rPr>
                        <a:t>·</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Ⅰ</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3</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p>
                      <a:pPr algn="ctr">
                        <a:lnSpc>
                          <a:spcPct val="150000"/>
                        </a:lnSpc>
                        <a:spcAft>
                          <a:spcPts val="0"/>
                        </a:spcAft>
                        <a:tabLst>
                          <a:tab pos="2790825" algn="l"/>
                        </a:tabLst>
                      </a:pPr>
                      <a:r>
                        <a:rPr lang="en-US" sz="2000" b="1" kern="100" dirty="0">
                          <a:effectLst/>
                          <a:latin typeface="Times New Roman" panose="02020603050405020304"/>
                          <a:cs typeface="Courier New" panose="02070309020205020404"/>
                        </a:rPr>
                        <a:t>2016·</a:t>
                      </a:r>
                      <a:r>
                        <a:rPr lang="zh-CN" sz="2000" b="1" kern="100" dirty="0">
                          <a:effectLst/>
                          <a:latin typeface="Times New Roman" panose="02020603050405020304"/>
                          <a:cs typeface="Times New Roman" panose="02020603050405020304"/>
                        </a:rPr>
                        <a:t>全国卷</a:t>
                      </a:r>
                      <a:r>
                        <a:rPr lang="en-US" sz="2000" b="1" kern="100" dirty="0">
                          <a:effectLst/>
                          <a:latin typeface="宋体" panose="02010600030101010101" pitchFamily="2" charset="-122"/>
                          <a:cs typeface="Times New Roman" panose="02020603050405020304"/>
                        </a:rPr>
                        <a:t>Ⅱ</a:t>
                      </a:r>
                      <a:r>
                        <a:rPr lang="zh-CN" sz="2000" b="1" kern="100" dirty="0">
                          <a:effectLst/>
                          <a:latin typeface="Times New Roman" panose="02020603050405020304"/>
                          <a:cs typeface="Times New Roman" panose="02020603050405020304"/>
                        </a:rPr>
                        <a:t>（</a:t>
                      </a:r>
                      <a:r>
                        <a:rPr lang="en-US" sz="2000" b="1" kern="100" dirty="0">
                          <a:effectLst/>
                          <a:latin typeface="Times New Roman" panose="02020603050405020304"/>
                          <a:cs typeface="Courier New" panose="02070309020205020404"/>
                        </a:rPr>
                        <a:t>29</a:t>
                      </a:r>
                      <a:r>
                        <a:rPr lang="zh-CN" sz="2000" b="1" kern="100" dirty="0">
                          <a:effectLst/>
                          <a:latin typeface="Times New Roman" panose="02020603050405020304"/>
                          <a:cs typeface="Times New Roman" panose="02020603050405020304"/>
                        </a:rPr>
                        <a:t>）</a:t>
                      </a:r>
                      <a:endParaRPr lang="zh-CN" sz="2000" kern="100" dirty="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000" b="1" kern="100">
                          <a:effectLst/>
                          <a:latin typeface="Times New Roman" panose="02020603050405020304"/>
                          <a:cs typeface="Times New Roman" panose="02020603050405020304"/>
                        </a:rPr>
                        <a:t>科学探究</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a:effectLst/>
                          <a:latin typeface="Times New Roman" panose="02020603050405020304"/>
                          <a:cs typeface="Times New Roman" panose="02020603050405020304"/>
                        </a:rPr>
                        <a:t>与酶有关的实验设计与分析</a:t>
                      </a:r>
                      <a:endParaRPr lang="zh-CN" sz="2000" kern="10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33928">
                <a:tc vMerge="1">
                  <a:txBody>
                    <a:bodyPr/>
                    <a:lstStyle/>
                    <a:p>
                      <a:endParaRPr lang="zh-CN"/>
                    </a:p>
                  </a:txBody>
                  <a:tcPr/>
                </a:tc>
                <a:tc vMerge="1">
                  <a:txBody>
                    <a:bodyPr/>
                    <a:lstStyle/>
                    <a:p>
                      <a:endParaRPr lang="zh-CN"/>
                    </a:p>
                  </a:txBody>
                  <a:tcPr/>
                </a:tc>
                <a:tc>
                  <a:txBody>
                    <a:bodyPr/>
                    <a:lstStyle/>
                    <a:p>
                      <a:pPr algn="ctr">
                        <a:lnSpc>
                          <a:spcPct val="150000"/>
                        </a:lnSpc>
                        <a:spcAft>
                          <a:spcPts val="0"/>
                        </a:spcAft>
                        <a:tabLst>
                          <a:tab pos="2790825" algn="l"/>
                        </a:tabLst>
                      </a:pPr>
                      <a:r>
                        <a:rPr lang="zh-CN" sz="2000" b="1" kern="100" dirty="0">
                          <a:effectLst/>
                          <a:latin typeface="Times New Roman" panose="02020603050405020304"/>
                          <a:cs typeface="Times New Roman" panose="02020603050405020304"/>
                        </a:rPr>
                        <a:t>社会责任</a:t>
                      </a:r>
                      <a:endParaRPr lang="zh-CN" sz="2000" kern="100" dirty="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000" b="1" kern="100" dirty="0">
                          <a:effectLst/>
                          <a:latin typeface="Times New Roman" panose="02020603050405020304"/>
                          <a:cs typeface="Times New Roman" panose="02020603050405020304"/>
                        </a:rPr>
                        <a:t>分析酶在生产、生活中的应用实例，让学生关注科学、技术和社会发展</a:t>
                      </a:r>
                      <a:endParaRPr lang="zh-CN" sz="2000" kern="100" dirty="0">
                        <a:effectLst/>
                        <a:latin typeface="宋体" panose="02010600030101010101" pitchFamily="2" charset="-122"/>
                        <a:cs typeface="Courier New" panose="02070309020205020404"/>
                      </a:endParaRPr>
                    </a:p>
                  </a:txBody>
                  <a:tcPr marL="20145" marR="20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比较过氧化氢在不同条件下的分解（</a:t>
            </a:r>
            <a:r>
              <a:rPr lang="zh-CN" altLang="en-US" b="1" dirty="0" smtClean="0">
                <a:solidFill>
                  <a:srgbClr val="FF0000"/>
                </a:solidFill>
              </a:rPr>
              <a:t>课本</a:t>
            </a:r>
            <a:r>
              <a:rPr lang="en-US" altLang="zh-CN" b="1" dirty="0" smtClean="0">
                <a:solidFill>
                  <a:srgbClr val="FF0000"/>
                </a:solidFill>
              </a:rPr>
              <a:t>P78</a:t>
            </a:r>
            <a:r>
              <a:rPr lang="zh-CN" altLang="en-US" dirty="0" smtClean="0"/>
              <a:t>）</a:t>
            </a:r>
          </a:p>
        </p:txBody>
      </p:sp>
      <p:sp>
        <p:nvSpPr>
          <p:cNvPr id="3" name="内容占位符 2"/>
          <p:cNvSpPr>
            <a:spLocks noGrp="1"/>
          </p:cNvSpPr>
          <p:nvPr>
            <p:ph idx="1"/>
          </p:nvPr>
        </p:nvSpPr>
        <p:spPr/>
        <p:txBody>
          <a:bodyPr/>
          <a:lstStyle/>
          <a:p>
            <a:r>
              <a:rPr lang="zh-CN" altLang="en-US" b="1" dirty="0" smtClean="0"/>
              <a:t>注意实验步骤！！！</a:t>
            </a:r>
            <a:endParaRPr lang="en-US" altLang="zh-CN" b="1" dirty="0" smtClean="0"/>
          </a:p>
          <a:p>
            <a:pPr marL="514350" indent="-514350">
              <a:buFont typeface="+mj-lt"/>
              <a:buAutoNum type="arabicPeriod"/>
            </a:pPr>
            <a:r>
              <a:rPr lang="zh-CN" altLang="en-US" b="1" dirty="0" smtClean="0"/>
              <a:t>取材，分组，编号</a:t>
            </a:r>
            <a:endParaRPr lang="en-US" altLang="zh-CN" b="1" dirty="0" smtClean="0"/>
          </a:p>
          <a:p>
            <a:pPr marL="514350" indent="-514350">
              <a:buFont typeface="+mj-lt"/>
              <a:buAutoNum type="arabicPeriod"/>
            </a:pPr>
            <a:r>
              <a:rPr lang="zh-CN" altLang="en-US" b="1" dirty="0"/>
              <a:t>分组</a:t>
            </a:r>
            <a:r>
              <a:rPr lang="zh-CN" altLang="en-US" b="1" dirty="0" smtClean="0"/>
              <a:t>处理（施加自变量），设置对照，控制无关变量</a:t>
            </a:r>
            <a:endParaRPr lang="en-US" altLang="zh-CN" b="1" dirty="0" smtClean="0"/>
          </a:p>
          <a:p>
            <a:pPr marL="514350" indent="-514350">
              <a:buFont typeface="+mj-lt"/>
              <a:buAutoNum type="arabicPeriod"/>
            </a:pPr>
            <a:r>
              <a:rPr lang="zh-CN" altLang="en-US" b="1" dirty="0" smtClean="0"/>
              <a:t>在其他条件相同且适宜的情况下，过一段时间，观察并记录实验现象</a:t>
            </a:r>
          </a:p>
          <a:p>
            <a:pPr marL="514350" indent="-514350">
              <a:buFont typeface="+mj-lt"/>
              <a:buAutoNum type="arabicPeriod"/>
            </a:pPr>
            <a:r>
              <a:rPr lang="zh-CN" altLang="en-US" b="1" dirty="0"/>
              <a:t>若有多组重复测量值，需要计算平均值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与酶相关的实验探究</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关注</a:t>
            </a:r>
            <a:r>
              <a:rPr lang="zh-CN" altLang="en-US" b="1" dirty="0" smtClean="0"/>
              <a:t>自变量，确定因变量</a:t>
            </a:r>
            <a:endParaRPr lang="en-US" altLang="zh-CN" b="1" dirty="0" smtClean="0"/>
          </a:p>
          <a:p>
            <a:r>
              <a:rPr lang="zh-CN" altLang="en-US" b="1" dirty="0" smtClean="0"/>
              <a:t>选择合适的底物、酶以及检测方法</a:t>
            </a:r>
            <a:endParaRPr lang="en-US" altLang="zh-CN" b="1" dirty="0" smtClean="0"/>
          </a:p>
          <a:p>
            <a:pPr marL="0" indent="0">
              <a:buNone/>
            </a:pPr>
            <a:r>
              <a:rPr lang="zh-CN" altLang="en-US" b="1" dirty="0" smtClean="0"/>
              <a:t>（备选底物和酶：蔗糖、淀粉、过氧化氢、唾液淀粉酶、过氧化氢酶，氯化铁溶液）</a:t>
            </a:r>
            <a:endParaRPr lang="en-US" altLang="zh-CN" b="1" dirty="0" smtClean="0"/>
          </a:p>
          <a:p>
            <a:pPr marL="514350" indent="-514350">
              <a:buFont typeface="+mj-lt"/>
              <a:buAutoNum type="arabicPeriod"/>
            </a:pPr>
            <a:r>
              <a:rPr lang="zh-CN" altLang="en-US" b="1" dirty="0" smtClean="0"/>
              <a:t>验证酶</a:t>
            </a:r>
            <a:r>
              <a:rPr lang="zh-CN" altLang="en-US" b="1" dirty="0" smtClean="0">
                <a:sym typeface="+mn-ea"/>
              </a:rPr>
              <a:t>具有高效性</a:t>
            </a:r>
            <a:endParaRPr lang="en-US" altLang="zh-CN" b="1" dirty="0" smtClean="0"/>
          </a:p>
          <a:p>
            <a:pPr marL="514350" indent="-514350">
              <a:buFont typeface="+mj-lt"/>
              <a:buAutoNum type="arabicPeriod"/>
            </a:pPr>
            <a:r>
              <a:rPr lang="zh-CN" altLang="en-US" b="1" dirty="0" smtClean="0"/>
              <a:t>验证酶</a:t>
            </a:r>
            <a:r>
              <a:rPr lang="zh-CN" altLang="en-US" b="1" dirty="0" smtClean="0">
                <a:sym typeface="+mn-ea"/>
              </a:rPr>
              <a:t>具有专一性</a:t>
            </a:r>
            <a:endParaRPr lang="en-US" altLang="zh-CN" b="1" dirty="0" smtClean="0"/>
          </a:p>
          <a:p>
            <a:pPr marL="514350" indent="-514350">
              <a:buFont typeface="+mj-lt"/>
              <a:buAutoNum type="arabicPeriod"/>
            </a:pPr>
            <a:r>
              <a:rPr lang="zh-CN" altLang="en-US" b="1" dirty="0" smtClean="0"/>
              <a:t>探究温度对酶活性的影响</a:t>
            </a:r>
            <a:endParaRPr lang="en-US" altLang="zh-CN" b="1" dirty="0" smtClean="0"/>
          </a:p>
          <a:p>
            <a:pPr marL="514350" indent="-514350">
              <a:buFont typeface="+mj-lt"/>
              <a:buAutoNum type="arabicPeriod"/>
            </a:pPr>
            <a:r>
              <a:rPr lang="zh-CN" altLang="en-US" b="1" dirty="0" smtClean="0"/>
              <a:t>探究</a:t>
            </a:r>
            <a:r>
              <a:rPr lang="en-US" altLang="zh-CN" b="1" dirty="0" smtClean="0"/>
              <a:t>pH</a:t>
            </a:r>
            <a:r>
              <a:rPr lang="zh-CN" altLang="en-US" b="1" dirty="0" smtClean="0"/>
              <a:t>对酶活性的影响</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1073912"/>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命题角度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1872420"/>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246263" y="1736285"/>
            <a:ext cx="8026259" cy="62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结合酶的化学本质、分布及功能，考查归纳与概括</a:t>
            </a:r>
            <a:r>
              <a:rPr lang="zh-CN" altLang="zh-CN" sz="2400" b="1" kern="100" dirty="0" smtClean="0">
                <a:latin typeface="Times New Roman" panose="02020603050405020304"/>
                <a:ea typeface="黑体" panose="02010609060101010101" charset="-122"/>
                <a:cs typeface="Times New Roman" panose="02020603050405020304"/>
              </a:rPr>
              <a:t>能力</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364977"/>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2017·</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Ⅱ</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下列关于生物体中酶的叙述，正确的是（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在细胞中，核外没有参与</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合成的酶</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由活细胞产生的酶在生物体外没有催化活性</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从胃蛋白酶的提取液中沉淀该酶可用盐析的方法</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唾液淀粉酶催化反应最适温度和保存温度是</a:t>
            </a:r>
            <a:r>
              <a:rPr lang="en-US" altLang="zh-CN" sz="2400" b="1" kern="100" dirty="0">
                <a:latin typeface="Times New Roman" panose="02020603050405020304"/>
                <a:cs typeface="Courier New" panose="02070309020205020404"/>
              </a:rPr>
              <a:t>37 </a:t>
            </a:r>
            <a:r>
              <a:rPr lang="en-US" altLang="zh-CN" sz="2400" b="1" kern="100" dirty="0" smtClean="0">
                <a:latin typeface="宋体" panose="02010600030101010101" pitchFamily="2" charset="-122"/>
                <a:cs typeface="Times New Roman" panose="02020603050405020304"/>
              </a:rPr>
              <a:t>℃</a:t>
            </a:r>
            <a:endParaRPr lang="zh-CN" altLang="zh-CN" sz="1050" kern="100" dirty="0">
              <a:latin typeface="宋体" panose="02010600030101010101" pitchFamily="2" charset="-122"/>
              <a:cs typeface="Courier New" panose="02070309020205020404"/>
            </a:endParaRPr>
          </a:p>
        </p:txBody>
      </p:sp>
      <p:sp>
        <p:nvSpPr>
          <p:cNvPr id="8" name="矩形 7"/>
          <p:cNvSpPr/>
          <p:nvPr/>
        </p:nvSpPr>
        <p:spPr>
          <a:xfrm>
            <a:off x="3280036" y="355965"/>
            <a:ext cx="5540299" cy="715581"/>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考点一　酶的本质和作用</a:t>
            </a:r>
            <a:r>
              <a:rPr lang="zh-CN" altLang="zh-CN" sz="3200" b="1" kern="100" dirty="0" smtClean="0">
                <a:latin typeface="Times New Roman" panose="02020603050405020304"/>
                <a:ea typeface="黑体" panose="02010609060101010101" charset="-122"/>
                <a:cs typeface="Times New Roman" panose="02020603050405020304"/>
              </a:rPr>
              <a:t>机理</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的合成主要发生在细胞核中，此外在线粒体和叶绿体中也能合成，因此细胞核、线粒体和叶绿体中都有参与</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合成的酶，</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错误；只要给予适宜的温度、</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等条件，由活细胞产生的酶在生物体外也具有催化活性，</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错误；盐析可使蛋白质在水溶液中的溶解度降低，但不影响蛋白质的活性。而胃蛋白酶的化学本质是蛋白质，因此从胃蛋白酶的提取液中沉淀该酶可用盐析的方法，</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正确；唾液淀粉酶催化反应最适温度是</a:t>
            </a:r>
            <a:r>
              <a:rPr lang="en-US" altLang="zh-CN" sz="2400" b="1" kern="100" dirty="0">
                <a:solidFill>
                  <a:srgbClr val="0000FF"/>
                </a:solidFill>
                <a:latin typeface="Times New Roman" panose="02020603050405020304"/>
                <a:ea typeface="仿宋_GB2312"/>
                <a:cs typeface="Courier New" panose="02070309020205020404"/>
              </a:rPr>
              <a:t>37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，但是</a:t>
            </a:r>
            <a:r>
              <a:rPr lang="en-US" altLang="zh-CN" sz="2400" b="1" kern="100" dirty="0">
                <a:solidFill>
                  <a:srgbClr val="0000FF"/>
                </a:solidFill>
                <a:latin typeface="Times New Roman" panose="02020603050405020304"/>
                <a:ea typeface="仿宋_GB2312"/>
                <a:cs typeface="Courier New" panose="02070309020205020404"/>
              </a:rPr>
              <a:t>37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不是保存该酶的最适温度，酶应该在低温条件下保存，</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548640"/>
            <a:ext cx="11647294"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海淀模拟）</a:t>
            </a:r>
            <a:r>
              <a:rPr lang="zh-CN" altLang="zh-CN" sz="2400" b="1" kern="100" dirty="0">
                <a:latin typeface="Times New Roman" panose="02020603050405020304"/>
                <a:cs typeface="Times New Roman" panose="02020603050405020304"/>
              </a:rPr>
              <a:t>为使反应物</a:t>
            </a:r>
            <a:r>
              <a:rPr lang="en-US" altLang="zh-CN" sz="2400" b="1" kern="100" dirty="0">
                <a:latin typeface="Times New Roman" panose="02020603050405020304"/>
                <a:cs typeface="Courier New" panose="02070309020205020404"/>
              </a:rPr>
              <a:t>A</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产物</a:t>
            </a:r>
            <a:r>
              <a:rPr lang="en-US" altLang="zh-CN" sz="2400" b="1" kern="100" dirty="0">
                <a:latin typeface="Times New Roman" panose="02020603050405020304"/>
                <a:cs typeface="Courier New" panose="02070309020205020404"/>
              </a:rPr>
              <a:t>P</a:t>
            </a:r>
            <a:r>
              <a:rPr lang="zh-CN" altLang="zh-CN" sz="2400" b="1" kern="100" dirty="0">
                <a:latin typeface="Times New Roman" panose="02020603050405020304"/>
                <a:cs typeface="Times New Roman" panose="02020603050405020304"/>
              </a:rPr>
              <a:t>，采取了酶催化（最适温度和</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）和无机催化剂催化两种催化方法，其能量变化过程用图甲中两条曲线表示；图乙表示某酶促反应过程的示意图，下列有关分析不合理的是（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0242" name="Picture 2" descr="1S13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3803" y="2564892"/>
            <a:ext cx="7473382" cy="268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10849"/>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距离</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可反映无机催化剂催化效率比酶催化效率低的原因</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适当升高温度，酶催化的曲线</a:t>
            </a:r>
            <a:r>
              <a:rPr lang="en-US" altLang="zh-CN" sz="2400" b="1" kern="100" dirty="0">
                <a:latin typeface="宋体" panose="02010600030101010101" pitchFamily="2" charset="-122"/>
                <a:cs typeface="Times New Roman" panose="02020603050405020304"/>
              </a:rPr>
              <a:t>Ⅱ</a:t>
            </a:r>
            <a:r>
              <a:rPr lang="zh-CN" altLang="zh-CN" sz="2400" b="1" kern="100" dirty="0">
                <a:latin typeface="Times New Roman" panose="02020603050405020304"/>
                <a:cs typeface="Times New Roman" panose="02020603050405020304"/>
              </a:rPr>
              <a:t>对应的距离</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将下降</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图乙中</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可代表蔗糖，那么</a:t>
            </a:r>
            <a:r>
              <a:rPr lang="en-US" altLang="zh-CN" sz="2400" b="1" kern="100" dirty="0">
                <a:latin typeface="宋体" panose="02010600030101010101" pitchFamily="2" charset="-122"/>
                <a:cs typeface="Times New Roman" panose="02020603050405020304"/>
              </a:rPr>
              <a:t>③④</a:t>
            </a:r>
            <a:r>
              <a:rPr lang="zh-CN" altLang="zh-CN" sz="2400" b="1" kern="100" dirty="0">
                <a:latin typeface="Times New Roman" panose="02020603050405020304"/>
                <a:cs typeface="Times New Roman" panose="02020603050405020304"/>
              </a:rPr>
              <a:t>可代表葡萄糖和果糖</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图乙中若</a:t>
            </a: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代表胰蛋白酶，当</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稍低于最适值时，</a:t>
            </a:r>
            <a:r>
              <a:rPr lang="en-US" altLang="zh-CN" sz="2400" b="1" kern="100" dirty="0">
                <a:latin typeface="宋体" panose="02010600030101010101" pitchFamily="2" charset="-122"/>
                <a:cs typeface="Times New Roman" panose="02020603050405020304"/>
              </a:rPr>
              <a:t>③④</a:t>
            </a:r>
            <a:r>
              <a:rPr lang="zh-CN" altLang="zh-CN" sz="2400" b="1" kern="100" dirty="0">
                <a:latin typeface="Times New Roman" panose="02020603050405020304"/>
                <a:cs typeface="Times New Roman" panose="02020603050405020304"/>
              </a:rPr>
              <a:t>的生成速率也会</a:t>
            </a:r>
            <a:r>
              <a:rPr lang="zh-CN" altLang="zh-CN" sz="2400" b="1" kern="100" dirty="0" smtClean="0">
                <a:latin typeface="Times New Roman" panose="02020603050405020304"/>
                <a:cs typeface="Times New Roman" panose="02020603050405020304"/>
              </a:rPr>
              <a:t>下降</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曲线</a:t>
            </a:r>
            <a:r>
              <a:rPr lang="en-US" altLang="zh-CN" sz="2400" b="1" kern="100" dirty="0">
                <a:solidFill>
                  <a:srgbClr val="0000FF"/>
                </a:solidFill>
                <a:latin typeface="宋体" panose="02010600030101010101" pitchFamily="2" charset="-122"/>
                <a:ea typeface="仿宋_GB2312"/>
                <a:cs typeface="Times New Roman" panose="02020603050405020304"/>
              </a:rPr>
              <a:t>Ⅰ</a:t>
            </a:r>
            <a:r>
              <a:rPr lang="zh-CN" altLang="zh-CN" sz="2400" b="1" kern="100" dirty="0">
                <a:solidFill>
                  <a:srgbClr val="0000FF"/>
                </a:solidFill>
                <a:latin typeface="Times New Roman" panose="02020603050405020304"/>
                <a:ea typeface="仿宋_GB2312"/>
                <a:cs typeface="Times New Roman" panose="02020603050405020304"/>
              </a:rPr>
              <a:t>可代表无机催化剂催化的反应，曲线</a:t>
            </a:r>
            <a:r>
              <a:rPr lang="en-US" altLang="zh-CN" sz="2400" b="1" kern="100" dirty="0">
                <a:solidFill>
                  <a:srgbClr val="0000FF"/>
                </a:solidFill>
                <a:latin typeface="宋体" panose="02010600030101010101" pitchFamily="2" charset="-122"/>
                <a:ea typeface="仿宋_GB2312"/>
                <a:cs typeface="Times New Roman" panose="02020603050405020304"/>
              </a:rPr>
              <a:t>Ⅱ</a:t>
            </a:r>
            <a:r>
              <a:rPr lang="zh-CN" altLang="zh-CN" sz="2400" b="1" kern="100" dirty="0">
                <a:solidFill>
                  <a:srgbClr val="0000FF"/>
                </a:solidFill>
                <a:latin typeface="Times New Roman" panose="02020603050405020304"/>
                <a:ea typeface="仿宋_GB2312"/>
                <a:cs typeface="Times New Roman" panose="02020603050405020304"/>
              </a:rPr>
              <a:t>可代表酶催化的反应，距离</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表示酶催化时降低的活化能（与无机催化剂催化的反应相比），故距离</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可反映无机催化剂催化效率比酶催化效率低的原因，</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正确；图甲中该酶所处的环境条件为最适条件，故将酶催化的反应温度升高，酶活性下降，导致其降低化学反应活化能的能力下降，</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将上升，</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错误；蔗糖由一分子果糖和一分子葡萄糖组成，</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会影响酶活性，</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低于最适值时，酶活性降低，</a:t>
            </a:r>
            <a:r>
              <a:rPr lang="en-US" altLang="zh-CN" sz="2400" b="1" kern="100" dirty="0">
                <a:solidFill>
                  <a:srgbClr val="0000FF"/>
                </a:solidFill>
                <a:latin typeface="宋体" panose="02010600030101010101" pitchFamily="2" charset="-122"/>
                <a:ea typeface="仿宋_GB2312"/>
                <a:cs typeface="Times New Roman" panose="02020603050405020304"/>
              </a:rPr>
              <a:t>③④</a:t>
            </a:r>
            <a:r>
              <a:rPr lang="zh-CN" altLang="zh-CN" sz="2400" b="1" kern="100" dirty="0">
                <a:solidFill>
                  <a:srgbClr val="0000FF"/>
                </a:solidFill>
                <a:latin typeface="Times New Roman" panose="02020603050405020304"/>
                <a:ea typeface="仿宋_GB2312"/>
                <a:cs typeface="Times New Roman" panose="02020603050405020304"/>
              </a:rPr>
              <a:t>的生成速率也会下降，</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1006769"/>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841274"/>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结合创新拓展实验，考查科学探究能力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284197" y="1423073"/>
            <a:ext cx="11531974" cy="445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豫西南示范性高中联考）</a:t>
            </a:r>
            <a:r>
              <a:rPr lang="zh-CN" altLang="zh-CN" sz="2400" b="1" kern="100" dirty="0">
                <a:latin typeface="Times New Roman" panose="02020603050405020304"/>
                <a:cs typeface="Times New Roman" panose="02020603050405020304"/>
              </a:rPr>
              <a:t>超氧化物歧化酶（</a:t>
            </a:r>
            <a:r>
              <a:rPr lang="en-US" altLang="zh-CN" sz="2400" b="1" kern="100" dirty="0">
                <a:latin typeface="Times New Roman" panose="02020603050405020304"/>
                <a:cs typeface="Courier New" panose="02070309020205020404"/>
              </a:rPr>
              <a:t>SOD</a:t>
            </a:r>
            <a:r>
              <a:rPr lang="zh-CN" altLang="zh-CN" sz="2400" b="1" kern="100" dirty="0">
                <a:latin typeface="Times New Roman" panose="02020603050405020304"/>
                <a:cs typeface="Times New Roman" panose="02020603050405020304"/>
              </a:rPr>
              <a:t>）能消除生物体在新陈代谢过程中产生的有害物质，具有抗衰老的特殊效果，其含有的金属离子对增强酶的热稳定性有重要影响。资料报道，当反应温度为</a:t>
            </a:r>
            <a:r>
              <a:rPr lang="en-US" altLang="zh-CN" sz="2400" b="1" kern="100" dirty="0">
                <a:latin typeface="Times New Roman" panose="02020603050405020304"/>
                <a:cs typeface="Courier New" panose="02070309020205020404"/>
              </a:rPr>
              <a:t>88 </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，时间为</a:t>
            </a:r>
            <a:r>
              <a:rPr lang="en-US" altLang="zh-CN" sz="2400" b="1" kern="100" dirty="0">
                <a:latin typeface="Times New Roman" panose="02020603050405020304"/>
                <a:cs typeface="Courier New" panose="02070309020205020404"/>
              </a:rPr>
              <a:t>15</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30 min</a:t>
            </a:r>
            <a:r>
              <a:rPr lang="zh-CN" altLang="zh-CN" sz="2400" b="1" kern="100" dirty="0">
                <a:latin typeface="Times New Roman" panose="02020603050405020304"/>
                <a:cs typeface="Times New Roman" panose="02020603050405020304"/>
              </a:rPr>
              <a:t>时对</a:t>
            </a:r>
            <a:r>
              <a:rPr lang="en-US" altLang="zh-CN" sz="2400" b="1" kern="100" dirty="0">
                <a:latin typeface="Times New Roman" panose="02020603050405020304"/>
                <a:cs typeface="Courier New" panose="02070309020205020404"/>
              </a:rPr>
              <a:t>SOD</a:t>
            </a:r>
            <a:r>
              <a:rPr lang="zh-CN" altLang="zh-CN" sz="2400" b="1" kern="100" dirty="0">
                <a:latin typeface="Times New Roman" panose="02020603050405020304"/>
                <a:cs typeface="Times New Roman" panose="02020603050405020304"/>
              </a:rPr>
              <a:t>的活性影响不大。下面是通过光催化反应装置分别在四种条件下检测紫外光对</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损伤的相关曲线（</a:t>
            </a:r>
            <a:r>
              <a:rPr lang="en-US" altLang="zh-CN" sz="2400" b="1" kern="100" dirty="0">
                <a:latin typeface="Times New Roman" panose="02020603050405020304"/>
                <a:cs typeface="Courier New" panose="02070309020205020404"/>
              </a:rPr>
              <a:t>TiO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表示二氧化钛，是一种光催化剂；</a:t>
            </a:r>
            <a:r>
              <a:rPr lang="en-US" altLang="zh-CN" sz="2400" b="1" kern="100" dirty="0">
                <a:latin typeface="Times New Roman" panose="02020603050405020304"/>
                <a:cs typeface="Courier New" panose="02070309020205020404"/>
              </a:rPr>
              <a:t>UV</a:t>
            </a:r>
            <a:r>
              <a:rPr lang="zh-CN" altLang="zh-CN" sz="2400" b="1" kern="100" dirty="0">
                <a:latin typeface="Times New Roman" panose="02020603050405020304"/>
                <a:cs typeface="Times New Roman" panose="02020603050405020304"/>
              </a:rPr>
              <a:t>表示紫外光）。</a:t>
            </a:r>
            <a:r>
              <a:rPr lang="en-US" altLang="zh-CN" sz="2400" b="1" kern="100" dirty="0">
                <a:latin typeface="宋体" panose="02010600030101010101" pitchFamily="2" charset="-122"/>
                <a:cs typeface="Times New Roman" panose="02020603050405020304"/>
              </a:rPr>
              <a:t>Ⅰ</a:t>
            </a:r>
            <a:r>
              <a:rPr lang="zh-CN" altLang="zh-CN" sz="2400" b="1" kern="100" dirty="0">
                <a:latin typeface="Times New Roman" panose="02020603050405020304"/>
                <a:cs typeface="Times New Roman" panose="02020603050405020304"/>
              </a:rPr>
              <a:t>组：黑暗处理曲线</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TiO</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体系）、</a:t>
            </a:r>
            <a:r>
              <a:rPr lang="en-US" altLang="zh-CN" sz="2400" b="1" kern="100" dirty="0">
                <a:latin typeface="宋体" panose="02010600030101010101" pitchFamily="2" charset="-122"/>
                <a:cs typeface="Times New Roman" panose="02020603050405020304"/>
              </a:rPr>
              <a:t>Ⅱ</a:t>
            </a:r>
            <a:r>
              <a:rPr lang="zh-CN" altLang="zh-CN" sz="2400" b="1" kern="100" dirty="0">
                <a:latin typeface="Times New Roman" panose="02020603050405020304"/>
                <a:cs typeface="Times New Roman" panose="02020603050405020304"/>
              </a:rPr>
              <a:t>组：紫外光处理曲线</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UV/DNA</a:t>
            </a:r>
            <a:r>
              <a:rPr lang="zh-CN" altLang="zh-CN" sz="2400" b="1" kern="100" dirty="0">
                <a:latin typeface="Times New Roman" panose="02020603050405020304"/>
                <a:cs typeface="Times New Roman" panose="02020603050405020304"/>
              </a:rPr>
              <a:t>体系）、</a:t>
            </a:r>
            <a:r>
              <a:rPr lang="en-US" altLang="zh-CN" sz="2400" b="1" kern="100" dirty="0">
                <a:latin typeface="宋体" panose="02010600030101010101" pitchFamily="2" charset="-122"/>
                <a:cs typeface="Times New Roman" panose="02020603050405020304"/>
              </a:rPr>
              <a:t>Ⅲ</a:t>
            </a:r>
            <a:r>
              <a:rPr lang="zh-CN" altLang="zh-CN" sz="2400" b="1" kern="100" dirty="0">
                <a:latin typeface="Times New Roman" panose="02020603050405020304"/>
                <a:cs typeface="Times New Roman" panose="02020603050405020304"/>
              </a:rPr>
              <a:t>组：光催化曲线</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UV/TiO</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体系）、</a:t>
            </a:r>
            <a:r>
              <a:rPr lang="en-US" altLang="zh-CN" sz="2400" b="1" kern="100" dirty="0">
                <a:latin typeface="宋体" panose="02010600030101010101" pitchFamily="2" charset="-122"/>
                <a:cs typeface="Times New Roman" panose="02020603050405020304"/>
              </a:rPr>
              <a:t>Ⅳ</a:t>
            </a:r>
            <a:r>
              <a:rPr lang="zh-CN" altLang="zh-CN" sz="2400" b="1" kern="100" dirty="0">
                <a:latin typeface="Times New Roman" panose="02020603050405020304"/>
                <a:cs typeface="Times New Roman" panose="02020603050405020304"/>
              </a:rPr>
              <a:t>组：光催化引入</a:t>
            </a:r>
            <a:r>
              <a:rPr lang="en-US" altLang="zh-CN" sz="2400" b="1" kern="100" dirty="0">
                <a:latin typeface="Times New Roman" panose="02020603050405020304"/>
                <a:cs typeface="Courier New" panose="02070309020205020404"/>
              </a:rPr>
              <a:t>SOD</a:t>
            </a:r>
            <a:r>
              <a:rPr lang="zh-CN" altLang="zh-CN" sz="2400" b="1" kern="100" dirty="0">
                <a:latin typeface="Times New Roman" panose="02020603050405020304"/>
                <a:cs typeface="Times New Roman" panose="02020603050405020304"/>
              </a:rPr>
              <a:t>曲线</a:t>
            </a: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UV/TiO</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/SOD/DNA</a:t>
            </a:r>
            <a:r>
              <a:rPr lang="zh-CN" altLang="zh-CN" sz="2400" b="1" kern="100" dirty="0">
                <a:latin typeface="Times New Roman" panose="02020603050405020304"/>
                <a:cs typeface="Times New Roman" panose="02020603050405020304"/>
              </a:rPr>
              <a:t>体系）。据图回答下列问题</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3639065"/>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）根据</a:t>
            </a:r>
            <a:r>
              <a:rPr lang="en-US" altLang="zh-CN" sz="2400" b="1" kern="100" dirty="0">
                <a:latin typeface="Times New Roman" panose="02020603050405020304"/>
                <a:cs typeface="Courier New" panose="02070309020205020404"/>
              </a:rPr>
              <a:t>SOD</a:t>
            </a:r>
            <a:r>
              <a:rPr lang="zh-CN" altLang="zh-CN" sz="2400" b="1" kern="100" dirty="0">
                <a:latin typeface="Times New Roman" panose="02020603050405020304"/>
                <a:cs typeface="Times New Roman" panose="02020603050405020304"/>
              </a:rPr>
              <a:t>的化学性质，我们可以利用</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的方法来除去一部分其他杂质蛋白。实验中设计黑暗处理作为对照组的目的是</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。曲线</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说明</a:t>
            </a:r>
            <a:r>
              <a:rPr lang="en-US" altLang="zh-CN" sz="2400" b="1" kern="100" dirty="0">
                <a:latin typeface="Times New Roman" panose="02020603050405020304"/>
                <a:cs typeface="Courier New" panose="02070309020205020404"/>
              </a:rPr>
              <a:t>_____________________________________________________________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）分析曲线</a:t>
            </a: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可以得出的实验结论是</a:t>
            </a:r>
            <a:r>
              <a:rPr lang="en-US" altLang="zh-CN" sz="2400" b="1" kern="100" dirty="0">
                <a:latin typeface="Times New Roman" panose="02020603050405020304"/>
                <a:cs typeface="Courier New" panose="02070309020205020404"/>
              </a:rPr>
              <a:t>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1266" name="Picture 2" descr="Z27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6001" y="897208"/>
            <a:ext cx="4808367" cy="253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文本占位符 997377"/>
          <p:cNvSpPr>
            <a:spLocks noGrp="1"/>
          </p:cNvSpPr>
          <p:nvPr>
            <p:ph type="body" idx="1"/>
          </p:nvPr>
        </p:nvSpPr>
        <p:spPr>
          <a:xfrm>
            <a:off x="695960" y="1265217"/>
            <a:ext cx="10799763" cy="4912995"/>
          </a:xfrm>
        </p:spPr>
        <p:txBody>
          <a:bodyPr>
            <a:spAutoFit/>
          </a:bodyPr>
          <a:lstStyle/>
          <a:p>
            <a:pPr>
              <a:buClr>
                <a:schemeClr val="accent1"/>
              </a:buClr>
              <a:buNone/>
            </a:pPr>
            <a:r>
              <a:rPr lang="en-US" altLang="zh-CN" sz="2800">
                <a:ea typeface="宋体" panose="02010600030101010101" pitchFamily="2" charset="-122"/>
                <a:sym typeface="+mn-ea"/>
              </a:rPr>
              <a:t>1</a:t>
            </a:r>
            <a:r>
              <a:rPr lang="zh-CN" altLang="en-US" sz="2800" dirty="0">
                <a:ea typeface="宋体" panose="02010600030101010101" pitchFamily="2" charset="-122"/>
                <a:sym typeface="+mn-ea"/>
              </a:rPr>
              <a:t>．酶的催化效率高的原因是：同无机催化剂相比，酶能显著降低化学反应的活化能。</a:t>
            </a:r>
            <a:endParaRPr lang="zh-CN" altLang="en-US" sz="2800" dirty="0">
              <a:ea typeface="宋体" panose="02010600030101010101" pitchFamily="2" charset="-122"/>
            </a:endParaRPr>
          </a:p>
          <a:p>
            <a:pPr>
              <a:buClr>
                <a:schemeClr val="accent1"/>
              </a:buClr>
              <a:buNone/>
            </a:pPr>
            <a:r>
              <a:rPr lang="en-US" altLang="zh-CN" sz="2800">
                <a:ea typeface="宋体" panose="02010600030101010101" pitchFamily="2" charset="-122"/>
                <a:sym typeface="+mn-ea"/>
              </a:rPr>
              <a:t>2</a:t>
            </a:r>
            <a:r>
              <a:rPr lang="zh-CN" altLang="en-US" sz="2800" dirty="0">
                <a:ea typeface="宋体" panose="02010600030101010101" pitchFamily="2" charset="-122"/>
                <a:sym typeface="+mn-ea"/>
              </a:rPr>
              <a:t>．酶是活细胞产生的具有催化作用的有机物。酶具有专一性、高效性，作用条件较温和。</a:t>
            </a:r>
            <a:endParaRPr lang="zh-CN" altLang="en-US" sz="2800" dirty="0">
              <a:ea typeface="宋体" panose="02010600030101010101" pitchFamily="2" charset="-122"/>
            </a:endParaRPr>
          </a:p>
          <a:p>
            <a:pPr>
              <a:buClr>
                <a:schemeClr val="accent1"/>
              </a:buClr>
              <a:buNone/>
            </a:pPr>
            <a:r>
              <a:rPr lang="en-US" altLang="zh-CN" sz="2800">
                <a:ea typeface="宋体" panose="02010600030101010101" pitchFamily="2" charset="-122"/>
                <a:sym typeface="+mn-ea"/>
              </a:rPr>
              <a:t>3</a:t>
            </a:r>
            <a:r>
              <a:rPr lang="zh-CN" altLang="en-US" sz="2800" dirty="0">
                <a:ea typeface="宋体" panose="02010600030101010101" pitchFamily="2" charset="-122"/>
                <a:sym typeface="+mn-ea"/>
              </a:rPr>
              <a:t>．在最适的温度和</a:t>
            </a:r>
            <a:r>
              <a:rPr lang="en-US" altLang="zh-CN" sz="2800">
                <a:ea typeface="宋体" panose="02010600030101010101" pitchFamily="2" charset="-122"/>
                <a:sym typeface="+mn-ea"/>
              </a:rPr>
              <a:t>pH</a:t>
            </a:r>
            <a:r>
              <a:rPr lang="zh-CN" altLang="en-US" sz="2800" dirty="0">
                <a:ea typeface="宋体" panose="02010600030101010101" pitchFamily="2" charset="-122"/>
                <a:sym typeface="+mn-ea"/>
              </a:rPr>
              <a:t>条件下，酶的活性最高。温度和</a:t>
            </a:r>
            <a:r>
              <a:rPr lang="en-US" altLang="zh-CN" sz="2800">
                <a:ea typeface="宋体" panose="02010600030101010101" pitchFamily="2" charset="-122"/>
                <a:sym typeface="+mn-ea"/>
              </a:rPr>
              <a:t>pH</a:t>
            </a:r>
            <a:r>
              <a:rPr lang="zh-CN" altLang="en-US" sz="2800" dirty="0">
                <a:ea typeface="宋体" panose="02010600030101010101" pitchFamily="2" charset="-122"/>
                <a:sym typeface="+mn-ea"/>
              </a:rPr>
              <a:t>偏高或偏低，酶的活性都会明显降低。</a:t>
            </a:r>
            <a:endParaRPr lang="zh-CN" altLang="en-US" sz="2800" dirty="0">
              <a:ea typeface="宋体" panose="02010600030101010101" pitchFamily="2" charset="-122"/>
            </a:endParaRPr>
          </a:p>
          <a:p>
            <a:pPr>
              <a:buClr>
                <a:schemeClr val="accent1"/>
              </a:buClr>
              <a:buNone/>
            </a:pPr>
            <a:r>
              <a:rPr lang="en-US" altLang="zh-CN" sz="2800">
                <a:ea typeface="宋体" panose="02010600030101010101" pitchFamily="2" charset="-122"/>
                <a:sym typeface="+mn-ea"/>
              </a:rPr>
              <a:t>4</a:t>
            </a:r>
            <a:r>
              <a:rPr lang="zh-CN" altLang="en-US" sz="2800" dirty="0">
                <a:ea typeface="宋体" panose="02010600030101010101" pitchFamily="2" charset="-122"/>
                <a:sym typeface="+mn-ea"/>
              </a:rPr>
              <a:t>．过酸、过碱或温度过高使酶永久失活的原因：酶的空间结构遭到破坏。但低温抑制酶的活性，不破坏酶的空间结构。</a:t>
            </a:r>
            <a:endParaRPr lang="zh-CN" altLang="en-US" sz="2800" dirty="0">
              <a:ea typeface="宋体" panose="02010600030101010101" pitchFamily="2" charset="-122"/>
              <a:cs typeface="Times New Roman" panose="02020603050405020304" pitchFamily="18" charset="0"/>
            </a:endParaRPr>
          </a:p>
        </p:txBody>
      </p:sp>
      <p:sp>
        <p:nvSpPr>
          <p:cNvPr id="997379" name="矩形 997378"/>
          <p:cNvSpPr/>
          <p:nvPr/>
        </p:nvSpPr>
        <p:spPr>
          <a:xfrm>
            <a:off x="695960" y="500042"/>
            <a:ext cx="10799763" cy="694055"/>
          </a:xfrm>
          <a:prstGeom prst="rect">
            <a:avLst/>
          </a:prstGeom>
          <a:noFill/>
          <a:ln w="9525">
            <a:noFill/>
          </a:ln>
        </p:spPr>
        <p:txBody>
          <a:bodyPr>
            <a:spAutoFit/>
          </a:bodyPr>
          <a:lstStyle>
            <a:lvl1pPr marL="0" lvl="0" indent="622300" algn="just" defTabSz="914400" rtl="0" eaLnBrk="1" fontAlgn="base" latinLnBrk="0" hangingPunct="0">
              <a:lnSpc>
                <a:spcPct val="140000"/>
              </a:lnSpc>
              <a:spcBef>
                <a:spcPct val="0"/>
              </a:spcBef>
              <a:spcAft>
                <a:spcPct val="0"/>
              </a:spcAft>
              <a:buClr>
                <a:schemeClr val="accent1"/>
              </a:buClr>
              <a:buFont typeface="Wingdings" panose="05000000000000000000" pitchFamily="2" charset="2"/>
              <a:buNone/>
              <a:tabLst>
                <a:tab pos="5207000" algn="l"/>
                <a:tab pos="9686925" algn="l"/>
              </a:tabLst>
              <a:defRPr sz="2400" b="1" u="none" kern="1200" baseline="0">
                <a:solidFill>
                  <a:srgbClr val="000000"/>
                </a:solidFill>
                <a:latin typeface="Times New Roman" panose="02020603050405020304" pitchFamily="18" charset="0"/>
              </a:defRPr>
            </a:lvl1pPr>
            <a:lvl2pPr marL="1184275" lvl="1" indent="-285750" algn="just" defTabSz="914400" rtl="0" eaLnBrk="1" fontAlgn="base" latinLnBrk="0" hangingPunct="0">
              <a:lnSpc>
                <a:spcPct val="145000"/>
              </a:lnSpc>
              <a:spcBef>
                <a:spcPct val="0"/>
              </a:spcBef>
              <a:spcAft>
                <a:spcPct val="0"/>
              </a:spcAft>
              <a:buClr>
                <a:schemeClr val="tx2"/>
              </a:buClr>
              <a:buFont typeface="Wingdings" panose="05000000000000000000" pitchFamily="2" charset="2"/>
              <a:buNone/>
              <a:tabLst>
                <a:tab pos="5207000" algn="l"/>
                <a:tab pos="9686925" algn="l"/>
              </a:tabLst>
              <a:defRPr sz="2400" b="1" i="0" u="none" kern="1200" baseline="0">
                <a:solidFill>
                  <a:srgbClr val="000000"/>
                </a:solidFill>
                <a:latin typeface="Arial" panose="020B0604020202020204" pitchFamily="34" charset="0"/>
              </a:defRPr>
            </a:lvl2pPr>
            <a:lvl3pPr marL="1592580" lvl="2" indent="-228600" algn="just" defTabSz="914400" rtl="0" eaLnBrk="1" fontAlgn="base" latinLnBrk="0" hangingPunct="0">
              <a:lnSpc>
                <a:spcPct val="145000"/>
              </a:lnSpc>
              <a:spcBef>
                <a:spcPct val="0"/>
              </a:spcBef>
              <a:spcAft>
                <a:spcPct val="0"/>
              </a:spcAft>
              <a:buClr>
                <a:schemeClr val="tx1"/>
              </a:buClr>
              <a:buFontTx/>
              <a:buNone/>
              <a:tabLst>
                <a:tab pos="5207000" algn="l"/>
                <a:tab pos="9686925" algn="l"/>
              </a:tabLst>
              <a:defRPr sz="2400" b="1" i="0" u="none" kern="1200" baseline="0">
                <a:solidFill>
                  <a:srgbClr val="000000"/>
                </a:solidFill>
                <a:latin typeface="Arial" panose="020B0604020202020204" pitchFamily="34" charset="0"/>
              </a:defRPr>
            </a:lvl3pPr>
            <a:lvl4pPr marL="2000250" lvl="3"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4pPr>
            <a:lvl5pPr marL="2408555" lvl="4" indent="-228600" algn="just" defTabSz="914400" rtl="0" eaLnBrk="1" fontAlgn="base" latinLnBrk="0" hangingPunct="0">
              <a:lnSpc>
                <a:spcPct val="145000"/>
              </a:lnSpc>
              <a:spcBef>
                <a:spcPct val="0"/>
              </a:spcBef>
              <a:spcAft>
                <a:spcPct val="0"/>
              </a:spcAft>
              <a:buFontTx/>
              <a:buNone/>
              <a:tabLst>
                <a:tab pos="5207000" algn="l"/>
                <a:tab pos="9686925" algn="l"/>
              </a:tabLst>
              <a:defRPr sz="2400" b="1" i="0" u="none" kern="1200" baseline="0">
                <a:solidFill>
                  <a:srgbClr val="000000"/>
                </a:solidFill>
                <a:latin typeface="Arial" panose="020B0604020202020204" pitchFamily="34" charset="0"/>
              </a:defRPr>
            </a:lvl5pPr>
          </a:lstStyle>
          <a:p>
            <a:pPr marL="0" marR="0" lvl="0" indent="622300" algn="just" defTabSz="914400" rtl="0" eaLnBrk="1" fontAlgn="base" latinLnBrk="0" hangingPunct="0">
              <a:lnSpc>
                <a:spcPct val="140000"/>
              </a:lnSpc>
              <a:spcBef>
                <a:spcPct val="0"/>
              </a:spcBef>
              <a:spcAft>
                <a:spcPct val="0"/>
              </a:spcAft>
              <a:buClr>
                <a:srgbClr val="3FB564"/>
              </a:buClr>
              <a:buSzTx/>
              <a:buFont typeface="Wingdings" panose="05000000000000000000" pitchFamily="2" charset="2"/>
              <a:buNone/>
              <a:tabLst>
                <a:tab pos="5207000" algn="l"/>
                <a:tab pos="9686925" algn="l"/>
              </a:tabLst>
              <a:defRPr/>
            </a:pPr>
            <a:r>
              <a:rPr kumimoji="0" lang="zh-CN" altLang="en-US" sz="2800" b="1" i="0" u="none" strike="noStrike" kern="1200" cap="none" spc="0" normalizeH="0" baseline="0" noProof="0" dirty="0">
                <a:ln>
                  <a:noFill/>
                </a:ln>
                <a:solidFill>
                  <a:srgbClr val="000000"/>
                </a:solidFill>
                <a:effectLst>
                  <a:outerShdw blurRad="38100" dist="38100" dir="2700000">
                    <a:srgbClr val="FFFFFF"/>
                  </a:outerShdw>
                </a:effectLst>
                <a:uLnTx/>
                <a:uFillTx/>
                <a:latin typeface="Times New Roman" panose="02020603050405020304" pitchFamily="18" charset="0"/>
                <a:ea typeface="黑体" panose="02010609060101010101" charset="-122"/>
                <a:cs typeface="+mn-cs"/>
              </a:rPr>
              <a:t>〔高考必背语句〕</a:t>
            </a: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718822"/>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DNA</a:t>
            </a:r>
            <a:r>
              <a:rPr lang="zh-CN" altLang="zh-CN" sz="2400" b="1" kern="100" dirty="0">
                <a:latin typeface="Times New Roman" panose="02020603050405020304"/>
                <a:cs typeface="Times New Roman" panose="02020603050405020304"/>
              </a:rPr>
              <a:t>损伤过程中会伴有</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产生，若要验证（</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）中的实验结果，可通过检测</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的有无及产生量来判断，写出你的实验思路并预测实验结果（注：</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的检测方法不做要求）。</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实验思路：</a:t>
            </a:r>
            <a:r>
              <a:rPr lang="en-US" altLang="zh-CN" sz="2400" b="1" kern="100" dirty="0" smtClean="0">
                <a:latin typeface="Times New Roman" panose="02020603050405020304"/>
                <a:cs typeface="Courier New" panose="02070309020205020404"/>
              </a:rPr>
              <a:t>_____________________________________________________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预测实验结果：</a:t>
            </a:r>
            <a:r>
              <a:rPr lang="en-US" altLang="zh-CN" sz="2400" b="1" kern="100" dirty="0" smtClean="0">
                <a:latin typeface="Times New Roman" panose="02020603050405020304"/>
                <a:cs typeface="Courier New" panose="02070309020205020404"/>
              </a:rPr>
              <a:t>__________________________________________________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651084"/>
            <a:ext cx="11647294" cy="580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）当反应温度为</a:t>
            </a:r>
            <a:r>
              <a:rPr lang="en-US" altLang="zh-CN" sz="2400" b="1" kern="100" dirty="0">
                <a:solidFill>
                  <a:srgbClr val="0000FF"/>
                </a:solidFill>
                <a:latin typeface="Times New Roman" panose="02020603050405020304"/>
                <a:ea typeface="仿宋_GB2312"/>
                <a:cs typeface="Courier New" panose="02070309020205020404"/>
              </a:rPr>
              <a:t>88 </a:t>
            </a:r>
            <a:r>
              <a:rPr lang="en-US" altLang="zh-CN" sz="2400" b="1" kern="100" dirty="0">
                <a:solidFill>
                  <a:srgbClr val="0000FF"/>
                </a:solidFill>
                <a:latin typeface="宋体" panose="02010600030101010101" pitchFamily="2" charset="-122"/>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，时间为</a:t>
            </a:r>
            <a:r>
              <a:rPr lang="en-US" altLang="zh-CN" sz="2400" b="1" kern="100" dirty="0">
                <a:solidFill>
                  <a:srgbClr val="0000FF"/>
                </a:solidFill>
                <a:latin typeface="Times New Roman" panose="02020603050405020304"/>
                <a:ea typeface="仿宋_GB2312"/>
                <a:cs typeface="Courier New" panose="02070309020205020404"/>
              </a:rPr>
              <a:t>15</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30 min</a:t>
            </a:r>
            <a:r>
              <a:rPr lang="zh-CN" altLang="zh-CN" sz="2400" b="1" kern="100" dirty="0">
                <a:solidFill>
                  <a:srgbClr val="0000FF"/>
                </a:solidFill>
                <a:latin typeface="Times New Roman" panose="02020603050405020304"/>
                <a:ea typeface="仿宋_GB2312"/>
                <a:cs typeface="Times New Roman" panose="02020603050405020304"/>
              </a:rPr>
              <a:t>时对</a:t>
            </a:r>
            <a:r>
              <a:rPr lang="en-US" altLang="zh-CN" sz="2400" b="1" kern="100" dirty="0">
                <a:solidFill>
                  <a:srgbClr val="0000FF"/>
                </a:solidFill>
                <a:latin typeface="Times New Roman" panose="02020603050405020304"/>
                <a:ea typeface="仿宋_GB2312"/>
                <a:cs typeface="Courier New" panose="02070309020205020404"/>
              </a:rPr>
              <a:t>SOD</a:t>
            </a:r>
            <a:r>
              <a:rPr lang="zh-CN" altLang="zh-CN" sz="2400" b="1" kern="100" dirty="0">
                <a:solidFill>
                  <a:srgbClr val="0000FF"/>
                </a:solidFill>
                <a:latin typeface="Times New Roman" panose="02020603050405020304"/>
                <a:ea typeface="仿宋_GB2312"/>
                <a:cs typeface="Times New Roman" panose="02020603050405020304"/>
              </a:rPr>
              <a:t>的影响不大，而部分其他酶在该条件下已经失活，故可利用这个特性来除去其他杂质蛋白。黑暗处理组为</a:t>
            </a:r>
            <a:r>
              <a:rPr lang="en-US" altLang="zh-CN" sz="2400" b="1" kern="100" dirty="0">
                <a:solidFill>
                  <a:srgbClr val="0000FF"/>
                </a:solidFill>
                <a:latin typeface="Times New Roman" panose="02020603050405020304"/>
                <a:ea typeface="仿宋_GB2312"/>
                <a:cs typeface="Courier New" panose="02070309020205020404"/>
              </a:rPr>
              <a:t>TiO</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体系，设计黑暗处理对照组的目的是证明</a:t>
            </a:r>
            <a:r>
              <a:rPr lang="en-US" altLang="zh-CN" sz="2400" b="1" kern="100" dirty="0">
                <a:solidFill>
                  <a:srgbClr val="0000FF"/>
                </a:solidFill>
                <a:latin typeface="Times New Roman" panose="02020603050405020304"/>
                <a:ea typeface="仿宋_GB2312"/>
                <a:cs typeface="Courier New" panose="02070309020205020404"/>
              </a:rPr>
              <a:t>TiO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不会损伤</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。紫外光处理曲线</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UV/DNA</a:t>
            </a:r>
            <a:r>
              <a:rPr lang="zh-CN" altLang="zh-CN" sz="2400" b="1" kern="100" dirty="0">
                <a:solidFill>
                  <a:srgbClr val="0000FF"/>
                </a:solidFill>
                <a:latin typeface="Times New Roman" panose="02020603050405020304"/>
                <a:ea typeface="仿宋_GB2312"/>
                <a:cs typeface="Times New Roman" panose="02020603050405020304"/>
              </a:rPr>
              <a:t>体系）说明没有</a:t>
            </a:r>
            <a:r>
              <a:rPr lang="en-US" altLang="zh-CN" sz="2400" b="1" kern="100" dirty="0">
                <a:solidFill>
                  <a:srgbClr val="0000FF"/>
                </a:solidFill>
                <a:latin typeface="Times New Roman" panose="02020603050405020304"/>
                <a:ea typeface="仿宋_GB2312"/>
                <a:cs typeface="Courier New" panose="02070309020205020404"/>
              </a:rPr>
              <a:t>TiO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（催化剂）的条件下，紫外光对</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的损伤很小。（</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）光催化曲线</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UV/TiO</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体系）说明紫外光对</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的损伤非常严重，</a:t>
            </a:r>
            <a:r>
              <a:rPr lang="en-US" altLang="zh-CN" sz="2400" b="1" kern="100" dirty="0">
                <a:solidFill>
                  <a:srgbClr val="0000FF"/>
                </a:solidFill>
                <a:latin typeface="Times New Roman" panose="02020603050405020304"/>
                <a:ea typeface="仿宋_GB2312"/>
                <a:cs typeface="Courier New" panose="02070309020205020404"/>
              </a:rPr>
              <a:t>300 min</a:t>
            </a:r>
            <a:r>
              <a:rPr lang="zh-CN" altLang="zh-CN" sz="2400" b="1" kern="100" dirty="0">
                <a:solidFill>
                  <a:srgbClr val="0000FF"/>
                </a:solidFill>
                <a:latin typeface="Times New Roman" panose="02020603050405020304"/>
                <a:ea typeface="仿宋_GB2312"/>
                <a:cs typeface="Times New Roman" panose="02020603050405020304"/>
              </a:rPr>
              <a:t>时，</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几乎全部损伤，而光催化引入</a:t>
            </a:r>
            <a:r>
              <a:rPr lang="en-US" altLang="zh-CN" sz="2400" b="1" kern="100" dirty="0">
                <a:solidFill>
                  <a:srgbClr val="0000FF"/>
                </a:solidFill>
                <a:latin typeface="Times New Roman" panose="02020603050405020304"/>
                <a:ea typeface="仿宋_GB2312"/>
                <a:cs typeface="Courier New" panose="02070309020205020404"/>
              </a:rPr>
              <a:t>SOD</a:t>
            </a:r>
            <a:r>
              <a:rPr lang="zh-CN" altLang="zh-CN" sz="2400" b="1" kern="100" dirty="0">
                <a:solidFill>
                  <a:srgbClr val="0000FF"/>
                </a:solidFill>
                <a:latin typeface="Times New Roman" panose="02020603050405020304"/>
                <a:ea typeface="仿宋_GB2312"/>
                <a:cs typeface="Times New Roman" panose="02020603050405020304"/>
              </a:rPr>
              <a:t>曲线</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UV/TiO</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/SOD/DNA</a:t>
            </a:r>
            <a:r>
              <a:rPr lang="zh-CN" altLang="zh-CN" sz="2400" b="1" kern="100" dirty="0">
                <a:solidFill>
                  <a:srgbClr val="0000FF"/>
                </a:solidFill>
                <a:latin typeface="Times New Roman" panose="02020603050405020304"/>
                <a:ea typeface="仿宋_GB2312"/>
                <a:cs typeface="Times New Roman" panose="02020603050405020304"/>
              </a:rPr>
              <a:t>体系），由于有</a:t>
            </a:r>
            <a:r>
              <a:rPr lang="en-US" altLang="zh-CN" sz="2400" b="1" kern="100" dirty="0">
                <a:solidFill>
                  <a:srgbClr val="0000FF"/>
                </a:solidFill>
                <a:latin typeface="Times New Roman" panose="02020603050405020304"/>
                <a:ea typeface="仿宋_GB2312"/>
                <a:cs typeface="Courier New" panose="02070309020205020404"/>
              </a:rPr>
              <a:t>SOD</a:t>
            </a:r>
            <a:r>
              <a:rPr lang="zh-CN" altLang="zh-CN" sz="2400" b="1" kern="100" dirty="0">
                <a:solidFill>
                  <a:srgbClr val="0000FF"/>
                </a:solidFill>
                <a:latin typeface="Times New Roman" panose="02020603050405020304"/>
                <a:ea typeface="仿宋_GB2312"/>
                <a:cs typeface="Times New Roman" panose="02020603050405020304"/>
              </a:rPr>
              <a:t>存在，</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损伤很缓慢，说明</a:t>
            </a:r>
            <a:r>
              <a:rPr lang="en-US" altLang="zh-CN" sz="2400" b="1" kern="100" dirty="0">
                <a:solidFill>
                  <a:srgbClr val="0000FF"/>
                </a:solidFill>
                <a:latin typeface="Times New Roman" panose="02020603050405020304"/>
                <a:ea typeface="仿宋_GB2312"/>
                <a:cs typeface="Courier New" panose="02070309020205020404"/>
              </a:rPr>
              <a:t>SOD</a:t>
            </a:r>
            <a:r>
              <a:rPr lang="zh-CN" altLang="zh-CN" sz="2400" b="1" kern="100" dirty="0">
                <a:solidFill>
                  <a:srgbClr val="0000FF"/>
                </a:solidFill>
                <a:latin typeface="Times New Roman" panose="02020603050405020304"/>
                <a:ea typeface="仿宋_GB2312"/>
                <a:cs typeface="Times New Roman" panose="02020603050405020304"/>
              </a:rPr>
              <a:t>能够明显延缓或抑制</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的损伤。（</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）要通过</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的有无及产生量来验证（</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）中的实验结论，很显然要设置实验检测</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的产生量，</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的产生量越多，</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损伤越严重，故本实验思路是按照题干条件，设置同样的</a:t>
            </a:r>
            <a:r>
              <a:rPr lang="en-US" altLang="zh-CN" sz="2400" b="1" kern="100" dirty="0">
                <a:solidFill>
                  <a:srgbClr val="0000FF"/>
                </a:solidFill>
                <a:latin typeface="宋体" panose="02010600030101010101" pitchFamily="2" charset="-122"/>
                <a:ea typeface="仿宋_GB2312"/>
                <a:cs typeface="Times New Roman" panose="02020603050405020304"/>
              </a:rPr>
              <a:t>Ⅰ</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Ⅱ</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Ⅲ</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宋体" panose="02010600030101010101" pitchFamily="2" charset="-122"/>
                <a:ea typeface="仿宋_GB2312"/>
                <a:cs typeface="Times New Roman" panose="02020603050405020304"/>
              </a:rPr>
              <a:t>Ⅳ</a:t>
            </a:r>
            <a:r>
              <a:rPr lang="zh-CN" altLang="zh-CN" sz="2400" b="1" kern="100" dirty="0">
                <a:solidFill>
                  <a:srgbClr val="0000FF"/>
                </a:solidFill>
                <a:latin typeface="Times New Roman" panose="02020603050405020304"/>
                <a:ea typeface="仿宋_GB2312"/>
                <a:cs typeface="Times New Roman" panose="02020603050405020304"/>
              </a:rPr>
              <a:t>四组实验，测定不同体系</a:t>
            </a:r>
            <a:r>
              <a:rPr lang="en-US" altLang="zh-CN" sz="2400" b="1" kern="100" dirty="0">
                <a:solidFill>
                  <a:srgbClr val="0000FF"/>
                </a:solidFill>
                <a:latin typeface="Times New Roman" panose="02020603050405020304"/>
                <a:ea typeface="仿宋_GB2312"/>
                <a:cs typeface="Courier New" panose="02070309020205020404"/>
              </a:rPr>
              <a:t>DNA</a:t>
            </a:r>
            <a:r>
              <a:rPr lang="zh-CN" altLang="zh-CN" sz="2400" b="1" kern="100" dirty="0">
                <a:solidFill>
                  <a:srgbClr val="0000FF"/>
                </a:solidFill>
                <a:latin typeface="Times New Roman" panose="02020603050405020304"/>
                <a:ea typeface="仿宋_GB2312"/>
                <a:cs typeface="Times New Roman" panose="02020603050405020304"/>
              </a:rPr>
              <a:t>损伤过程中</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的产生量；预测的实验结果是</a:t>
            </a:r>
            <a:r>
              <a:rPr lang="en-US" altLang="zh-CN" sz="2400" b="1" kern="100" dirty="0">
                <a:solidFill>
                  <a:srgbClr val="0000FF"/>
                </a:solidFill>
                <a:latin typeface="宋体" panose="02010600030101010101" pitchFamily="2" charset="-122"/>
                <a:ea typeface="仿宋_GB2312"/>
                <a:cs typeface="Times New Roman" panose="02020603050405020304"/>
              </a:rPr>
              <a:t>Ⅰ</a:t>
            </a:r>
            <a:r>
              <a:rPr lang="zh-CN" altLang="zh-CN" sz="2400" b="1" kern="100" dirty="0">
                <a:solidFill>
                  <a:srgbClr val="0000FF"/>
                </a:solidFill>
                <a:latin typeface="Times New Roman" panose="02020603050405020304"/>
                <a:ea typeface="仿宋_GB2312"/>
                <a:cs typeface="Times New Roman" panose="02020603050405020304"/>
              </a:rPr>
              <a:t>组、</a:t>
            </a:r>
            <a:r>
              <a:rPr lang="en-US" altLang="zh-CN" sz="2400" b="1" kern="100" dirty="0">
                <a:solidFill>
                  <a:srgbClr val="0000FF"/>
                </a:solidFill>
                <a:latin typeface="宋体" panose="02010600030101010101" pitchFamily="2" charset="-122"/>
                <a:ea typeface="仿宋_GB2312"/>
                <a:cs typeface="Times New Roman" panose="02020603050405020304"/>
              </a:rPr>
              <a:t>Ⅱ</a:t>
            </a:r>
            <a:r>
              <a:rPr lang="zh-CN" altLang="zh-CN" sz="2400" b="1" kern="100" dirty="0">
                <a:solidFill>
                  <a:srgbClr val="0000FF"/>
                </a:solidFill>
                <a:latin typeface="Times New Roman" panose="02020603050405020304"/>
                <a:ea typeface="仿宋_GB2312"/>
                <a:cs typeface="Times New Roman" panose="02020603050405020304"/>
              </a:rPr>
              <a:t>组没有</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产生，</a:t>
            </a:r>
            <a:r>
              <a:rPr lang="en-US" altLang="zh-CN" sz="2400" b="1" kern="100" dirty="0">
                <a:solidFill>
                  <a:srgbClr val="0000FF"/>
                </a:solidFill>
                <a:latin typeface="宋体" panose="02010600030101010101" pitchFamily="2" charset="-122"/>
                <a:ea typeface="仿宋_GB2312"/>
                <a:cs typeface="Times New Roman" panose="02020603050405020304"/>
              </a:rPr>
              <a:t>Ⅲ</a:t>
            </a:r>
            <a:r>
              <a:rPr lang="zh-CN" altLang="zh-CN" sz="2400" b="1" kern="100" dirty="0">
                <a:solidFill>
                  <a:srgbClr val="0000FF"/>
                </a:solidFill>
                <a:latin typeface="Times New Roman" panose="02020603050405020304"/>
                <a:ea typeface="仿宋_GB2312"/>
                <a:cs typeface="Times New Roman" panose="02020603050405020304"/>
              </a:rPr>
              <a:t>组和</a:t>
            </a:r>
            <a:r>
              <a:rPr lang="en-US" altLang="zh-CN" sz="2400" b="1" kern="100" dirty="0">
                <a:solidFill>
                  <a:srgbClr val="0000FF"/>
                </a:solidFill>
                <a:latin typeface="宋体" panose="02010600030101010101" pitchFamily="2" charset="-122"/>
                <a:ea typeface="仿宋_GB2312"/>
                <a:cs typeface="Times New Roman" panose="02020603050405020304"/>
              </a:rPr>
              <a:t>Ⅳ</a:t>
            </a:r>
            <a:r>
              <a:rPr lang="zh-CN" altLang="zh-CN" sz="2400" b="1" kern="100" dirty="0">
                <a:solidFill>
                  <a:srgbClr val="0000FF"/>
                </a:solidFill>
                <a:latin typeface="Times New Roman" panose="02020603050405020304"/>
                <a:ea typeface="仿宋_GB2312"/>
                <a:cs typeface="Times New Roman" panose="02020603050405020304"/>
              </a:rPr>
              <a:t>组均有</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产生，且</a:t>
            </a:r>
            <a:r>
              <a:rPr lang="en-US" altLang="zh-CN" sz="2400" b="1" kern="100" dirty="0">
                <a:solidFill>
                  <a:srgbClr val="0000FF"/>
                </a:solidFill>
                <a:latin typeface="宋体" panose="02010600030101010101" pitchFamily="2" charset="-122"/>
                <a:ea typeface="仿宋_GB2312"/>
                <a:cs typeface="Times New Roman" panose="02020603050405020304"/>
              </a:rPr>
              <a:t>Ⅲ</a:t>
            </a:r>
            <a:r>
              <a:rPr lang="zh-CN" altLang="zh-CN" sz="2400" b="1" kern="100" dirty="0">
                <a:solidFill>
                  <a:srgbClr val="0000FF"/>
                </a:solidFill>
                <a:latin typeface="Times New Roman" panose="02020603050405020304"/>
                <a:ea typeface="仿宋_GB2312"/>
                <a:cs typeface="Times New Roman" panose="02020603050405020304"/>
              </a:rPr>
              <a:t>组</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产生量较</a:t>
            </a:r>
            <a:r>
              <a:rPr lang="en-US" altLang="zh-CN" sz="2400" b="1" kern="100" dirty="0">
                <a:solidFill>
                  <a:srgbClr val="0000FF"/>
                </a:solidFill>
                <a:latin typeface="宋体" panose="02010600030101010101" pitchFamily="2" charset="-122"/>
                <a:ea typeface="仿宋_GB2312"/>
                <a:cs typeface="Times New Roman" panose="02020603050405020304"/>
              </a:rPr>
              <a:t>Ⅳ</a:t>
            </a:r>
            <a:r>
              <a:rPr lang="zh-CN" altLang="zh-CN" sz="2400" b="1" kern="100" dirty="0">
                <a:solidFill>
                  <a:srgbClr val="0000FF"/>
                </a:solidFill>
                <a:latin typeface="Times New Roman" panose="02020603050405020304"/>
                <a:ea typeface="仿宋_GB2312"/>
                <a:cs typeface="Times New Roman" panose="02020603050405020304"/>
              </a:rPr>
              <a:t>组多，时间较早</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268730"/>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）高温变性（或</a:t>
            </a:r>
            <a:r>
              <a:rPr lang="en-US" altLang="zh-CN" sz="2400" b="1" kern="100" dirty="0">
                <a:solidFill>
                  <a:srgbClr val="FF0000"/>
                </a:solidFill>
                <a:latin typeface="Times New Roman" panose="02020603050405020304"/>
                <a:cs typeface="Courier New" panose="02070309020205020404"/>
              </a:rPr>
              <a:t>88 </a:t>
            </a:r>
            <a:r>
              <a:rPr lang="en-US" altLang="zh-CN" sz="2400" b="1" kern="100" dirty="0">
                <a:solidFill>
                  <a:srgbClr val="FF0000"/>
                </a:solidFill>
                <a:latin typeface="宋体" panose="02010600030101010101" pitchFamily="2" charset="-122"/>
                <a:cs typeface="Times New Roman" panose="02020603050405020304"/>
              </a:rPr>
              <a:t>℃</a:t>
            </a:r>
            <a:r>
              <a:rPr lang="zh-CN" altLang="zh-CN" sz="2400" b="1" kern="100" dirty="0">
                <a:solidFill>
                  <a:srgbClr val="FF0000"/>
                </a:solidFill>
                <a:latin typeface="Times New Roman" panose="02020603050405020304"/>
                <a:cs typeface="Times New Roman" panose="02020603050405020304"/>
              </a:rPr>
              <a:t>环境下处理</a:t>
            </a:r>
            <a:r>
              <a:rPr lang="en-US" altLang="zh-CN" sz="2400" b="1" kern="100" dirty="0">
                <a:solidFill>
                  <a:srgbClr val="FF0000"/>
                </a:solidFill>
                <a:latin typeface="Times New Roman" panose="02020603050405020304"/>
                <a:cs typeface="Courier New" panose="02070309020205020404"/>
              </a:rPr>
              <a:t>15</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30 min</a:t>
            </a:r>
            <a:r>
              <a:rPr lang="zh-CN" altLang="zh-CN" sz="2400" b="1" kern="100" dirty="0">
                <a:solidFill>
                  <a:srgbClr val="FF0000"/>
                </a:solidFill>
                <a:latin typeface="Times New Roman" panose="02020603050405020304"/>
                <a:cs typeface="Times New Roman" panose="02020603050405020304"/>
              </a:rPr>
              <a:t>）　证明</a:t>
            </a:r>
            <a:r>
              <a:rPr lang="en-US" altLang="zh-CN" sz="2400" b="1" kern="100" dirty="0">
                <a:solidFill>
                  <a:srgbClr val="FF0000"/>
                </a:solidFill>
                <a:latin typeface="Times New Roman" panose="02020603050405020304"/>
                <a:cs typeface="Courier New" panose="02070309020205020404"/>
              </a:rPr>
              <a:t>TiO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不会损伤</a:t>
            </a:r>
            <a:r>
              <a:rPr lang="en-US" altLang="zh-CN" sz="2400" b="1" kern="100" dirty="0">
                <a:solidFill>
                  <a:srgbClr val="FF0000"/>
                </a:solidFill>
                <a:latin typeface="Times New Roman" panose="02020603050405020304"/>
                <a:cs typeface="Courier New" panose="02070309020205020404"/>
              </a:rPr>
              <a:t>DNA</a:t>
            </a:r>
            <a:r>
              <a:rPr lang="zh-CN" altLang="zh-CN" sz="2400" b="1" kern="100" dirty="0">
                <a:solidFill>
                  <a:srgbClr val="FF0000"/>
                </a:solidFill>
                <a:latin typeface="Times New Roman" panose="02020603050405020304"/>
                <a:cs typeface="Times New Roman" panose="02020603050405020304"/>
              </a:rPr>
              <a:t>　无</a:t>
            </a:r>
            <a:r>
              <a:rPr lang="en-US" altLang="zh-CN" sz="2400" b="1" kern="100" dirty="0">
                <a:solidFill>
                  <a:srgbClr val="FF0000"/>
                </a:solidFill>
                <a:latin typeface="Times New Roman" panose="02020603050405020304"/>
                <a:cs typeface="Courier New" panose="02070309020205020404"/>
              </a:rPr>
              <a:t>TiO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（催化剂）的条件下，紫外光对</a:t>
            </a:r>
            <a:r>
              <a:rPr lang="en-US" altLang="zh-CN" sz="2400" b="1" kern="100" dirty="0">
                <a:solidFill>
                  <a:srgbClr val="FF0000"/>
                </a:solidFill>
                <a:latin typeface="Times New Roman" panose="02020603050405020304"/>
                <a:cs typeface="Courier New" panose="02070309020205020404"/>
              </a:rPr>
              <a:t>DNA</a:t>
            </a:r>
            <a:r>
              <a:rPr lang="zh-CN" altLang="zh-CN" sz="2400" b="1" kern="100" dirty="0">
                <a:solidFill>
                  <a:srgbClr val="FF0000"/>
                </a:solidFill>
                <a:latin typeface="Times New Roman" panose="02020603050405020304"/>
                <a:cs typeface="Times New Roman" panose="02020603050405020304"/>
              </a:rPr>
              <a:t>损伤很小</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SOD</a:t>
            </a:r>
            <a:r>
              <a:rPr lang="zh-CN" altLang="zh-CN" sz="2400" b="1" kern="100" dirty="0">
                <a:solidFill>
                  <a:srgbClr val="FF0000"/>
                </a:solidFill>
                <a:latin typeface="Times New Roman" panose="02020603050405020304"/>
                <a:cs typeface="Times New Roman" panose="02020603050405020304"/>
              </a:rPr>
              <a:t>能够明显延缓或抑制</a:t>
            </a:r>
            <a:r>
              <a:rPr lang="en-US" altLang="zh-CN" sz="2400" b="1" kern="100" dirty="0">
                <a:solidFill>
                  <a:srgbClr val="FF0000"/>
                </a:solidFill>
                <a:latin typeface="Times New Roman" panose="02020603050405020304"/>
                <a:cs typeface="Courier New" panose="02070309020205020404"/>
              </a:rPr>
              <a:t>DNA</a:t>
            </a:r>
            <a:r>
              <a:rPr lang="zh-CN" altLang="zh-CN" sz="2400" b="1" kern="100" dirty="0">
                <a:solidFill>
                  <a:srgbClr val="FF0000"/>
                </a:solidFill>
                <a:latin typeface="Times New Roman" panose="02020603050405020304"/>
                <a:cs typeface="Times New Roman" panose="02020603050405020304"/>
              </a:rPr>
              <a:t>的损伤</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3</a:t>
            </a:r>
            <a:r>
              <a:rPr lang="zh-CN" altLang="zh-CN" sz="2400" b="1" kern="100" dirty="0">
                <a:solidFill>
                  <a:srgbClr val="FF0000"/>
                </a:solidFill>
                <a:latin typeface="Times New Roman" panose="02020603050405020304"/>
                <a:cs typeface="Times New Roman" panose="02020603050405020304"/>
              </a:rPr>
              <a:t>）实验思路：按照题干条件，设置同样的</a:t>
            </a:r>
            <a:r>
              <a:rPr lang="en-US" altLang="zh-CN" sz="2400" b="1" kern="100" dirty="0">
                <a:solidFill>
                  <a:srgbClr val="FF0000"/>
                </a:solidFill>
                <a:latin typeface="宋体" panose="02010600030101010101" pitchFamily="2" charset="-122"/>
                <a:cs typeface="Times New Roman" panose="02020603050405020304"/>
              </a:rPr>
              <a:t>Ⅰ</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Ⅱ</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Ⅲ</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宋体" panose="02010600030101010101" pitchFamily="2" charset="-122"/>
                <a:cs typeface="Times New Roman" panose="02020603050405020304"/>
              </a:rPr>
              <a:t>Ⅳ</a:t>
            </a:r>
            <a:r>
              <a:rPr lang="zh-CN" altLang="zh-CN" sz="2400" b="1" kern="100" dirty="0">
                <a:solidFill>
                  <a:srgbClr val="FF0000"/>
                </a:solidFill>
                <a:latin typeface="Times New Roman" panose="02020603050405020304"/>
                <a:cs typeface="Times New Roman" panose="02020603050405020304"/>
              </a:rPr>
              <a:t>四组实验，测定不同体系</a:t>
            </a:r>
            <a:r>
              <a:rPr lang="en-US" altLang="zh-CN" sz="2400" b="1" kern="100" dirty="0">
                <a:solidFill>
                  <a:srgbClr val="FF0000"/>
                </a:solidFill>
                <a:latin typeface="Times New Roman" panose="02020603050405020304"/>
                <a:cs typeface="Courier New" panose="02070309020205020404"/>
              </a:rPr>
              <a:t>DNA</a:t>
            </a:r>
            <a:r>
              <a:rPr lang="zh-CN" altLang="zh-CN" sz="2400" b="1" kern="100" dirty="0">
                <a:solidFill>
                  <a:srgbClr val="FF0000"/>
                </a:solidFill>
                <a:latin typeface="Times New Roman" panose="02020603050405020304"/>
                <a:cs typeface="Times New Roman" panose="02020603050405020304"/>
              </a:rPr>
              <a:t>损伤过程中</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的产生量</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预测实验结果：</a:t>
            </a:r>
            <a:r>
              <a:rPr lang="en-US" altLang="zh-CN" sz="2400" b="1" kern="100" dirty="0">
                <a:solidFill>
                  <a:srgbClr val="FF0000"/>
                </a:solidFill>
                <a:latin typeface="宋体" panose="02010600030101010101" pitchFamily="2" charset="-122"/>
                <a:cs typeface="Times New Roman" panose="02020603050405020304"/>
              </a:rPr>
              <a:t>Ⅰ</a:t>
            </a:r>
            <a:r>
              <a:rPr lang="zh-CN" altLang="zh-CN" sz="2400" b="1" kern="100" dirty="0">
                <a:solidFill>
                  <a:srgbClr val="FF0000"/>
                </a:solidFill>
                <a:latin typeface="Times New Roman" panose="02020603050405020304"/>
                <a:cs typeface="Times New Roman" panose="02020603050405020304"/>
              </a:rPr>
              <a:t>组、</a:t>
            </a:r>
            <a:r>
              <a:rPr lang="en-US" altLang="zh-CN" sz="2400" b="1" kern="100" dirty="0">
                <a:solidFill>
                  <a:srgbClr val="FF0000"/>
                </a:solidFill>
                <a:latin typeface="宋体" panose="02010600030101010101" pitchFamily="2" charset="-122"/>
                <a:cs typeface="Times New Roman" panose="02020603050405020304"/>
              </a:rPr>
              <a:t>Ⅱ</a:t>
            </a:r>
            <a:r>
              <a:rPr lang="zh-CN" altLang="zh-CN" sz="2400" b="1" kern="100" dirty="0">
                <a:solidFill>
                  <a:srgbClr val="FF0000"/>
                </a:solidFill>
                <a:latin typeface="Times New Roman" panose="02020603050405020304"/>
                <a:cs typeface="Times New Roman" panose="02020603050405020304"/>
              </a:rPr>
              <a:t>组没有</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产生，</a:t>
            </a:r>
            <a:r>
              <a:rPr lang="en-US" altLang="zh-CN" sz="2400" b="1" kern="100" dirty="0">
                <a:solidFill>
                  <a:srgbClr val="FF0000"/>
                </a:solidFill>
                <a:latin typeface="宋体" panose="02010600030101010101" pitchFamily="2" charset="-122"/>
                <a:cs typeface="Times New Roman" panose="02020603050405020304"/>
              </a:rPr>
              <a:t>Ⅲ</a:t>
            </a:r>
            <a:r>
              <a:rPr lang="zh-CN" altLang="zh-CN" sz="2400" b="1" kern="100" dirty="0">
                <a:solidFill>
                  <a:srgbClr val="FF0000"/>
                </a:solidFill>
                <a:latin typeface="Times New Roman" panose="02020603050405020304"/>
                <a:cs typeface="Times New Roman" panose="02020603050405020304"/>
              </a:rPr>
              <a:t>组和</a:t>
            </a:r>
            <a:r>
              <a:rPr lang="en-US" altLang="zh-CN" sz="2400" b="1" kern="100" dirty="0">
                <a:solidFill>
                  <a:srgbClr val="FF0000"/>
                </a:solidFill>
                <a:latin typeface="宋体" panose="02010600030101010101" pitchFamily="2" charset="-122"/>
                <a:cs typeface="Times New Roman" panose="02020603050405020304"/>
              </a:rPr>
              <a:t>Ⅳ</a:t>
            </a:r>
            <a:r>
              <a:rPr lang="zh-CN" altLang="zh-CN" sz="2400" b="1" kern="100" dirty="0">
                <a:solidFill>
                  <a:srgbClr val="FF0000"/>
                </a:solidFill>
                <a:latin typeface="Times New Roman" panose="02020603050405020304"/>
                <a:cs typeface="Times New Roman" panose="02020603050405020304"/>
              </a:rPr>
              <a:t>组均有</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产生，且</a:t>
            </a:r>
            <a:r>
              <a:rPr lang="en-US" altLang="zh-CN" sz="2400" b="1" kern="100" dirty="0">
                <a:solidFill>
                  <a:srgbClr val="FF0000"/>
                </a:solidFill>
                <a:latin typeface="宋体" panose="02010600030101010101" pitchFamily="2" charset="-122"/>
                <a:cs typeface="Times New Roman" panose="02020603050405020304"/>
              </a:rPr>
              <a:t>Ⅲ</a:t>
            </a:r>
            <a:r>
              <a:rPr lang="zh-CN" altLang="zh-CN" sz="2400" b="1" kern="100" dirty="0">
                <a:solidFill>
                  <a:srgbClr val="FF0000"/>
                </a:solidFill>
                <a:latin typeface="Times New Roman" panose="02020603050405020304"/>
                <a:cs typeface="Times New Roman" panose="02020603050405020304"/>
              </a:rPr>
              <a:t>组</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产生量较</a:t>
            </a:r>
            <a:r>
              <a:rPr lang="en-US" altLang="zh-CN" sz="2400" b="1" kern="100" dirty="0">
                <a:solidFill>
                  <a:srgbClr val="FF0000"/>
                </a:solidFill>
                <a:latin typeface="宋体" panose="02010600030101010101" pitchFamily="2" charset="-122"/>
                <a:cs typeface="Times New Roman" panose="02020603050405020304"/>
              </a:rPr>
              <a:t>Ⅳ</a:t>
            </a:r>
            <a:r>
              <a:rPr lang="zh-CN" altLang="zh-CN" sz="2400" b="1" kern="100" dirty="0">
                <a:solidFill>
                  <a:srgbClr val="FF0000"/>
                </a:solidFill>
                <a:latin typeface="Times New Roman" panose="02020603050405020304"/>
                <a:cs typeface="Times New Roman" panose="02020603050405020304"/>
              </a:rPr>
              <a:t>组多，时间较</a:t>
            </a:r>
            <a:r>
              <a:rPr lang="zh-CN" altLang="zh-CN" sz="2400" b="1" kern="100" dirty="0" smtClean="0">
                <a:solidFill>
                  <a:srgbClr val="FF0000"/>
                </a:solidFill>
                <a:latin typeface="Times New Roman" panose="02020603050405020304"/>
                <a:cs typeface="Times New Roman" panose="02020603050405020304"/>
              </a:rPr>
              <a:t>早</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1217930"/>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命题角度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43" y="2016438"/>
            <a:ext cx="1797551"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884772"/>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直接考查酶的作用特性及判定</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508995"/>
            <a:ext cx="1141779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（经典高考</a:t>
            </a:r>
            <a:r>
              <a:rPr lang="zh-CN" altLang="zh-CN" sz="2400" b="1" kern="100" dirty="0">
                <a:latin typeface="Times New Roman" panose="02020603050405020304"/>
                <a:cs typeface="Times New Roman" panose="02020603050405020304"/>
              </a:rPr>
              <a:t>）下列关于酶的叙述，正确的是（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发烧时，食欲减退是因为唾液淀粉酶失去了活性</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口服多酶片中的胰蛋白酶可在小肠中发挥作用</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用果胶酶澄清果汁时，温度越低澄清速度越快</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洗衣时，加少许白醋能增强加酶洗衣粉中酶的</a:t>
            </a:r>
            <a:r>
              <a:rPr lang="zh-CN" altLang="zh-CN" sz="2400" b="1" kern="100" dirty="0" smtClean="0">
                <a:latin typeface="Times New Roman" panose="02020603050405020304"/>
                <a:cs typeface="Times New Roman" panose="02020603050405020304"/>
              </a:rPr>
              <a:t>活性</a:t>
            </a:r>
            <a:endParaRPr lang="zh-CN" altLang="zh-CN" sz="1050" kern="100" dirty="0">
              <a:latin typeface="宋体" panose="02010600030101010101" pitchFamily="2" charset="-122"/>
              <a:cs typeface="Courier New" panose="02070309020205020404"/>
            </a:endParaRPr>
          </a:p>
        </p:txBody>
      </p:sp>
      <p:sp>
        <p:nvSpPr>
          <p:cNvPr id="8" name="矩形 7"/>
          <p:cNvSpPr/>
          <p:nvPr/>
        </p:nvSpPr>
        <p:spPr>
          <a:xfrm>
            <a:off x="2868064" y="517222"/>
            <a:ext cx="6364242" cy="715581"/>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考点二　酶的作用特性及</a:t>
            </a:r>
            <a:r>
              <a:rPr lang="zh-CN" altLang="zh-CN" sz="3200" b="1" kern="100" dirty="0" smtClean="0">
                <a:latin typeface="Times New Roman" panose="02020603050405020304"/>
                <a:ea typeface="黑体" panose="02010609060101010101" charset="-122"/>
                <a:cs typeface="Times New Roman" panose="02020603050405020304"/>
              </a:rPr>
              <a:t>影响因素</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4784"/>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高烧使体温升高，降低了体内酶的活性而不是失活，使消化功能减退，导致食欲减退，</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错误；在一定范围内，温度越低，酶活性越低，果汁中果胶的分解速度越慢，</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错误；洗衣粉中的碱性蛋白酶在弱碱性条件下活性最强，</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B</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644887"/>
            <a:ext cx="1164729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原创题</a:t>
            </a:r>
            <a:r>
              <a:rPr lang="zh-CN" altLang="zh-CN" sz="2400" b="1" kern="100" dirty="0">
                <a:latin typeface="Times New Roman" panose="02020603050405020304"/>
                <a:cs typeface="Times New Roman" panose="02020603050405020304"/>
              </a:rPr>
              <a:t>）下列与酶相关的叙述，正确的是（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用淀粉酶、淀粉、蔗糖、斐林试剂能验证酶的专一性</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加热和加过氧化氢酶能促进过氧化氢水解的原因相同</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酶在任何条件下的催化效率都高于无机催化剂</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底物的量一定，增加酶的浓度能增加酶促反应速率及产物的</a:t>
            </a:r>
            <a:r>
              <a:rPr lang="zh-CN" altLang="zh-CN" sz="2400" b="1" kern="100" dirty="0" smtClean="0">
                <a:latin typeface="Times New Roman" panose="02020603050405020304"/>
                <a:cs typeface="Times New Roman" panose="02020603050405020304"/>
              </a:rPr>
              <a:t>量</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淀粉酶能水解淀粉产生还原糖，但不能水解蔗糖，加入斐林试剂后水浴，前者能够生成砖红色沉淀而后者不能，因此可用于验证酶的专一性，</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正确；加热促进过氧化氢水解是因为加热使过氧化氢分子得到能量，过氧化氢酶促进过氧化氢水解是因为其降低了过氧化氢水解反应所需的活化能，</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错误；在高温、过酸或过碱的条件下，酶会失活，其催化效率不会高于无机催化剂，</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错误；底物的量一定，增加酶的浓度可增大反应速率，但不能增加产物的量，</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命题角度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38" y="1002171"/>
            <a:ext cx="1797552" cy="4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2350488" y="836676"/>
            <a:ext cx="7822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610485" algn="l"/>
              </a:tabLst>
            </a:pPr>
            <a:r>
              <a:rPr lang="zh-CN" altLang="zh-CN" sz="2400" b="1" kern="100" dirty="0">
                <a:latin typeface="Times New Roman" panose="02020603050405020304"/>
                <a:ea typeface="黑体" panose="02010609060101010101" charset="-122"/>
                <a:cs typeface="Times New Roman" panose="02020603050405020304"/>
              </a:rPr>
              <a:t>结合酶的活性影响因素曲线，考查模型与建模的能力</a:t>
            </a:r>
            <a:endParaRPr lang="zh-CN" altLang="zh-CN" sz="1050" kern="100" dirty="0">
              <a:effectLst/>
              <a:latin typeface="宋体" panose="02010600030101010101" pitchFamily="2" charset="-122"/>
              <a:cs typeface="Courier New" panose="02070309020205020404"/>
            </a:endParaRPr>
          </a:p>
        </p:txBody>
      </p:sp>
      <p:sp>
        <p:nvSpPr>
          <p:cNvPr id="4" name="矩形 1"/>
          <p:cNvSpPr>
            <a:spLocks noChangeArrowheads="1"/>
          </p:cNvSpPr>
          <p:nvPr/>
        </p:nvSpPr>
        <p:spPr bwMode="auto">
          <a:xfrm>
            <a:off x="341286" y="1418475"/>
            <a:ext cx="11417796"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河南天一大联考）</a:t>
            </a:r>
            <a:r>
              <a:rPr lang="zh-CN" altLang="zh-CN" sz="2400" b="1" kern="100" dirty="0">
                <a:latin typeface="Times New Roman" panose="02020603050405020304"/>
                <a:cs typeface="Times New Roman" panose="02020603050405020304"/>
              </a:rPr>
              <a:t>图中甲曲线表示在最适温度下</a:t>
            </a:r>
            <a:r>
              <a:rPr lang="en-US" altLang="zh-CN" sz="2400" b="1" kern="100" dirty="0">
                <a:latin typeface="Times New Roman" panose="02020603050405020304"/>
                <a:cs typeface="Courier New" panose="02070309020205020404"/>
              </a:rPr>
              <a:t>α</a:t>
            </a:r>
            <a:r>
              <a:rPr lang="zh-CN" altLang="zh-CN" sz="2400" b="1" kern="100" dirty="0">
                <a:latin typeface="Times New Roman" panose="02020603050405020304"/>
                <a:cs typeface="Times New Roman" panose="02020603050405020304"/>
              </a:rPr>
              <a:t>－淀粉酶催化淀粉水解的反应速率与淀粉浓度之间的关系，乙、丙两曲线表示</a:t>
            </a:r>
            <a:r>
              <a:rPr lang="en-US" altLang="zh-CN" sz="2400" b="1" kern="100" dirty="0">
                <a:latin typeface="Times New Roman" panose="02020603050405020304"/>
                <a:cs typeface="Courier New" panose="02070309020205020404"/>
              </a:rPr>
              <a:t>α</a:t>
            </a:r>
            <a:r>
              <a:rPr lang="zh-CN" altLang="zh-CN" sz="2400" b="1" kern="100" dirty="0">
                <a:latin typeface="Times New Roman" panose="02020603050405020304"/>
                <a:cs typeface="Times New Roman" panose="02020603050405020304"/>
              </a:rPr>
              <a:t>－淀粉酶催化淀粉水解的反应速率随温度或</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的变化，下列相关分析正确的是（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7410" name="Picture 2" descr="1S13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6228" y="3174893"/>
            <a:ext cx="4068904" cy="256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8820"/>
            <a:ext cx="11647294"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乙、丙两曲线横轴对应的影响因素分别为温度和</a:t>
            </a:r>
            <a:r>
              <a:rPr lang="en-US" altLang="zh-CN" sz="2400" b="1" kern="100" dirty="0">
                <a:latin typeface="Times New Roman" panose="02020603050405020304"/>
                <a:cs typeface="Courier New" panose="02070309020205020404"/>
              </a:rPr>
              <a:t>pH</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分析曲线可知，</a:t>
            </a:r>
            <a:r>
              <a:rPr lang="en-US" altLang="zh-CN" sz="2400" b="1" i="1" kern="100" dirty="0">
                <a:latin typeface="Times New Roman" panose="02020603050405020304"/>
                <a:cs typeface="Courier New" panose="02070309020205020404"/>
              </a:rPr>
              <a:t>E</a:t>
            </a:r>
            <a:r>
              <a:rPr lang="zh-CN" altLang="zh-CN" sz="2400" b="1" kern="100" dirty="0">
                <a:latin typeface="Times New Roman" panose="02020603050405020304"/>
                <a:cs typeface="Times New Roman" panose="02020603050405020304"/>
              </a:rPr>
              <a:t>、</a:t>
            </a:r>
            <a:r>
              <a:rPr lang="en-US" altLang="zh-CN" sz="2400" b="1" i="1" kern="100" dirty="0">
                <a:latin typeface="Times New Roman" panose="02020603050405020304"/>
                <a:cs typeface="Courier New" panose="02070309020205020404"/>
              </a:rPr>
              <a:t>G</a:t>
            </a:r>
            <a:r>
              <a:rPr lang="zh-CN" altLang="zh-CN" sz="2400" b="1" kern="100" dirty="0">
                <a:latin typeface="Times New Roman" panose="02020603050405020304"/>
                <a:cs typeface="Times New Roman" panose="02020603050405020304"/>
              </a:rPr>
              <a:t>两点所示条件是短期内保存该酶的最适条件</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en-US" altLang="zh-CN" sz="2400" b="1" i="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a:t>
            </a:r>
            <a:r>
              <a:rPr lang="en-US" altLang="zh-CN" sz="2400" b="1" i="1" kern="100" dirty="0">
                <a:latin typeface="Times New Roman" panose="02020603050405020304"/>
                <a:cs typeface="Courier New" panose="02070309020205020404"/>
              </a:rPr>
              <a:t>F</a:t>
            </a:r>
            <a:r>
              <a:rPr lang="zh-CN" altLang="zh-CN" sz="2400" b="1" kern="100" dirty="0">
                <a:latin typeface="Times New Roman" panose="02020603050405020304"/>
                <a:cs typeface="Times New Roman" panose="02020603050405020304"/>
              </a:rPr>
              <a:t>两点所示的</a:t>
            </a:r>
            <a:r>
              <a:rPr lang="en-US" altLang="zh-CN" sz="2400" b="1" kern="100" dirty="0">
                <a:latin typeface="Times New Roman" panose="02020603050405020304"/>
                <a:cs typeface="Courier New" panose="02070309020205020404"/>
              </a:rPr>
              <a:t>α</a:t>
            </a:r>
            <a:r>
              <a:rPr lang="zh-CN" altLang="zh-CN" sz="2400" b="1" kern="100" dirty="0">
                <a:latin typeface="Times New Roman" panose="02020603050405020304"/>
                <a:cs typeface="Times New Roman" panose="02020603050405020304"/>
              </a:rPr>
              <a:t>－淀粉酶活性一致，该酶的空间结构都遭到破坏</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若在</a:t>
            </a:r>
            <a:r>
              <a:rPr lang="en-US" altLang="zh-CN" sz="2400" b="1" i="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点升温或在</a:t>
            </a:r>
            <a:r>
              <a:rPr lang="en-US" altLang="zh-CN" sz="2400" b="1" i="1" kern="100" dirty="0">
                <a:latin typeface="Times New Roman" panose="02020603050405020304"/>
                <a:cs typeface="Courier New" panose="02070309020205020404"/>
              </a:rPr>
              <a:t>BC</a:t>
            </a:r>
            <a:r>
              <a:rPr lang="zh-CN" altLang="zh-CN" sz="2400" b="1" kern="100" dirty="0">
                <a:latin typeface="Times New Roman" panose="02020603050405020304"/>
                <a:cs typeface="Times New Roman" panose="02020603050405020304"/>
              </a:rPr>
              <a:t>段增加淀粉的浓度，都将使反应速率</a:t>
            </a:r>
            <a:r>
              <a:rPr lang="zh-CN" altLang="zh-CN" sz="2400" b="1" kern="100" dirty="0" smtClean="0">
                <a:latin typeface="Times New Roman" panose="02020603050405020304"/>
                <a:cs typeface="Times New Roman" panose="02020603050405020304"/>
              </a:rPr>
              <a:t>增大</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980694"/>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据图分析可知，丙曲线与横轴有两个交点，交点处反应速率为</a:t>
            </a:r>
            <a:r>
              <a:rPr lang="en-US" altLang="zh-CN" sz="2400" b="1" kern="100" dirty="0">
                <a:solidFill>
                  <a:srgbClr val="0000FF"/>
                </a:solidFill>
                <a:latin typeface="Times New Roman" panose="02020603050405020304"/>
                <a:ea typeface="仿宋_GB2312"/>
                <a:cs typeface="Courier New" panose="02070309020205020404"/>
              </a:rPr>
              <a:t>0</a:t>
            </a:r>
            <a:r>
              <a:rPr lang="zh-CN" altLang="zh-CN" sz="2400" b="1" kern="100" dirty="0">
                <a:solidFill>
                  <a:srgbClr val="0000FF"/>
                </a:solidFill>
                <a:latin typeface="Times New Roman" panose="02020603050405020304"/>
                <a:ea typeface="仿宋_GB2312"/>
                <a:cs typeface="Times New Roman" panose="02020603050405020304"/>
              </a:rPr>
              <a:t>，而强酸或强碱都会使酶变性失活，因此丙曲线横轴对应的影响因素为</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，乙曲线横轴对应的影响因素为温度，</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正确；保存该酶的最适条件应该是低温和最适</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，对应曲线中的</a:t>
            </a:r>
            <a:r>
              <a:rPr lang="en-US" altLang="zh-CN" sz="2400" b="1" i="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i="1" kern="100" dirty="0">
                <a:solidFill>
                  <a:srgbClr val="0000FF"/>
                </a:solidFill>
                <a:latin typeface="Times New Roman" panose="02020603050405020304"/>
                <a:ea typeface="仿宋_GB2312"/>
                <a:cs typeface="Courier New" panose="02070309020205020404"/>
              </a:rPr>
              <a:t>H</a:t>
            </a:r>
            <a:r>
              <a:rPr lang="zh-CN" altLang="zh-CN" sz="2400" b="1" kern="100" dirty="0">
                <a:solidFill>
                  <a:srgbClr val="0000FF"/>
                </a:solidFill>
                <a:latin typeface="Times New Roman" panose="02020603050405020304"/>
                <a:ea typeface="仿宋_GB2312"/>
                <a:cs typeface="Times New Roman" panose="02020603050405020304"/>
              </a:rPr>
              <a:t>两点，</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错误；乙曲线中</a:t>
            </a:r>
            <a:r>
              <a:rPr lang="en-US" altLang="zh-CN" sz="2400" b="1" i="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i="1" kern="100" dirty="0">
                <a:solidFill>
                  <a:srgbClr val="0000FF"/>
                </a:solidFill>
                <a:latin typeface="Times New Roman" panose="02020603050405020304"/>
                <a:ea typeface="仿宋_GB2312"/>
                <a:cs typeface="Courier New" panose="02070309020205020404"/>
              </a:rPr>
              <a:t>F</a:t>
            </a:r>
            <a:r>
              <a:rPr lang="zh-CN" altLang="zh-CN" sz="2400" b="1" kern="100" dirty="0">
                <a:solidFill>
                  <a:srgbClr val="0000FF"/>
                </a:solidFill>
                <a:latin typeface="Times New Roman" panose="02020603050405020304"/>
                <a:ea typeface="仿宋_GB2312"/>
                <a:cs typeface="Times New Roman" panose="02020603050405020304"/>
              </a:rPr>
              <a:t>两点所对应的</a:t>
            </a:r>
            <a:r>
              <a:rPr lang="en-US" altLang="zh-CN" sz="2400" b="1" kern="100" dirty="0">
                <a:solidFill>
                  <a:srgbClr val="0000FF"/>
                </a:solidFill>
                <a:latin typeface="Times New Roman" panose="02020603050405020304"/>
                <a:ea typeface="仿宋_GB2312"/>
                <a:cs typeface="Courier New" panose="02070309020205020404"/>
              </a:rPr>
              <a:t>α</a:t>
            </a:r>
            <a:r>
              <a:rPr lang="zh-CN" altLang="zh-CN" sz="2400" b="1" kern="100" dirty="0">
                <a:solidFill>
                  <a:srgbClr val="0000FF"/>
                </a:solidFill>
                <a:latin typeface="Times New Roman" panose="02020603050405020304"/>
                <a:ea typeface="仿宋_GB2312"/>
                <a:cs typeface="Times New Roman" panose="02020603050405020304"/>
              </a:rPr>
              <a:t>－淀粉酶活性一致，</a:t>
            </a:r>
            <a:r>
              <a:rPr lang="en-US" altLang="zh-CN" sz="2400" b="1" i="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点</a:t>
            </a:r>
            <a:r>
              <a:rPr lang="en-US" altLang="zh-CN" sz="2400" b="1" kern="100" dirty="0">
                <a:solidFill>
                  <a:srgbClr val="0000FF"/>
                </a:solidFill>
                <a:latin typeface="Times New Roman" panose="02020603050405020304"/>
                <a:ea typeface="仿宋_GB2312"/>
                <a:cs typeface="Courier New" panose="02070309020205020404"/>
              </a:rPr>
              <a:t>α</a:t>
            </a:r>
            <a:r>
              <a:rPr lang="zh-CN" altLang="zh-CN" sz="2400" b="1" kern="100" dirty="0">
                <a:solidFill>
                  <a:srgbClr val="0000FF"/>
                </a:solidFill>
                <a:latin typeface="Times New Roman" panose="02020603050405020304"/>
                <a:ea typeface="仿宋_GB2312"/>
                <a:cs typeface="Times New Roman" panose="02020603050405020304"/>
              </a:rPr>
              <a:t>－淀粉酶的空间结构未遭到破坏，只是低温导致酶活性降低，</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错误；甲曲线表示在最适温度下</a:t>
            </a:r>
            <a:r>
              <a:rPr lang="en-US" altLang="zh-CN" sz="2400" b="1" kern="100" dirty="0">
                <a:solidFill>
                  <a:srgbClr val="0000FF"/>
                </a:solidFill>
                <a:latin typeface="Times New Roman" panose="02020603050405020304"/>
                <a:ea typeface="仿宋_GB2312"/>
                <a:cs typeface="Courier New" panose="02070309020205020404"/>
              </a:rPr>
              <a:t>α</a:t>
            </a:r>
            <a:r>
              <a:rPr lang="zh-CN" altLang="zh-CN" sz="2400" b="1" kern="100" dirty="0">
                <a:solidFill>
                  <a:srgbClr val="0000FF"/>
                </a:solidFill>
                <a:latin typeface="Times New Roman" panose="02020603050405020304"/>
                <a:ea typeface="仿宋_GB2312"/>
                <a:cs typeface="Times New Roman" panose="02020603050405020304"/>
              </a:rPr>
              <a:t>－淀粉酶催化淀粉水解的反应速率与淀粉浓度之间的关系，所以在</a:t>
            </a:r>
            <a:r>
              <a:rPr lang="en-US" altLang="zh-CN" sz="2400" b="1" i="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点升温，反应速率会降低，</a:t>
            </a:r>
            <a:r>
              <a:rPr lang="en-US" altLang="zh-CN" sz="2400" b="1" i="1" kern="100" dirty="0">
                <a:solidFill>
                  <a:srgbClr val="0000FF"/>
                </a:solidFill>
                <a:latin typeface="Times New Roman" panose="02020603050405020304"/>
                <a:ea typeface="仿宋_GB2312"/>
                <a:cs typeface="Courier New" panose="02070309020205020404"/>
              </a:rPr>
              <a:t>BC</a:t>
            </a:r>
            <a:r>
              <a:rPr lang="zh-CN" altLang="zh-CN" sz="2400" b="1" kern="100" dirty="0">
                <a:solidFill>
                  <a:srgbClr val="0000FF"/>
                </a:solidFill>
                <a:latin typeface="Times New Roman" panose="02020603050405020304"/>
                <a:ea typeface="仿宋_GB2312"/>
                <a:cs typeface="Times New Roman" panose="02020603050405020304"/>
              </a:rPr>
              <a:t>段增加淀粉的浓度，反应速率不变，</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错误</a:t>
            </a:r>
            <a:r>
              <a:rPr lang="zh-CN" altLang="zh-CN" sz="2400" b="1" kern="100" dirty="0" smtClean="0">
                <a:solidFill>
                  <a:srgbClr val="0000FF"/>
                </a:solidFill>
                <a:latin typeface="Times New Roman" panose="02020603050405020304"/>
                <a:ea typeface="仿宋_GB2312"/>
                <a:cs typeface="Times New Roman" panose="02020603050405020304"/>
              </a:rPr>
              <a:t>。</a:t>
            </a:r>
          </a:p>
          <a:p>
            <a:pPr algn="just">
              <a:lnSpc>
                <a:spcPct val="150000"/>
              </a:lnSpc>
              <a:spcAft>
                <a:spcPts val="0"/>
              </a:spcAft>
              <a:tabLst>
                <a:tab pos="2790825" algn="l"/>
              </a:tabLst>
            </a:pP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smtClean="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自主复习检测</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t>生物体内酶的化学本质是？</a:t>
            </a:r>
          </a:p>
          <a:p>
            <a:pPr marL="514350" indent="-514350">
              <a:buFont typeface="+mj-lt"/>
              <a:buAutoNum type="arabicPeriod"/>
            </a:pPr>
            <a:r>
              <a:rPr lang="zh-CN" altLang="en-US" b="1" dirty="0"/>
              <a:t>酶的作用机理是？</a:t>
            </a:r>
          </a:p>
          <a:p>
            <a:pPr marL="514350" indent="-514350">
              <a:buFont typeface="+mj-lt"/>
              <a:buAutoNum type="arabicPeriod"/>
            </a:pPr>
            <a:r>
              <a:rPr lang="zh-CN" altLang="en-US" b="1" dirty="0"/>
              <a:t>酶的特性有？</a:t>
            </a:r>
          </a:p>
          <a:p>
            <a:pPr marL="514350" indent="-514350">
              <a:buFont typeface="+mj-lt"/>
              <a:buAutoNum type="arabicPeriod"/>
            </a:pPr>
            <a:r>
              <a:rPr lang="zh-CN" altLang="en-US" b="1" dirty="0"/>
              <a:t>过酸、过碱或温度过高使酶永久失活的原因是？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湖南、江西十四校联考）</a:t>
            </a:r>
            <a:r>
              <a:rPr lang="zh-CN" altLang="zh-CN" sz="2400" b="1" kern="100" dirty="0">
                <a:latin typeface="Times New Roman" panose="02020603050405020304"/>
                <a:cs typeface="Times New Roman" panose="02020603050405020304"/>
              </a:rPr>
              <a:t>某科研小组将新鲜的萝卜磨碎、过滤制得提取液，以等体积等浓度的</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作为底物，对提取液中过氧化氢酶的活性进行了相关研究，得到如图所示的实验结果。下列分析错误的是（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8434" name="Picture 2" descr="2S17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7821" y="3042577"/>
            <a:ext cx="7473382" cy="266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103227"/>
            <a:ext cx="11647294"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若将图甲中的萝卜提取液换成等量的新鲜肝脏研磨液，则</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产生总量明显增多</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实验二是在最适温度下测定相同时间内</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的剩余量，引起</a:t>
            </a:r>
            <a:r>
              <a:rPr lang="en-US" altLang="zh-CN" sz="2400" b="1" i="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a:t>
            </a:r>
            <a:r>
              <a:rPr lang="en-US" altLang="zh-CN" sz="2400" b="1" i="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曲线出现差异的原因最可能是酶的含量不同</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过氧化氢酶制剂的保存，一般应选择低温、</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为</a:t>
            </a:r>
            <a:r>
              <a:rPr lang="en-US" altLang="zh-CN" sz="2400" b="1" kern="100" dirty="0">
                <a:latin typeface="Times New Roman" panose="02020603050405020304"/>
                <a:cs typeface="Courier New" panose="02070309020205020404"/>
              </a:rPr>
              <a:t>7</a:t>
            </a:r>
            <a:r>
              <a:rPr lang="zh-CN" altLang="zh-CN" sz="2400" b="1" kern="100" dirty="0">
                <a:latin typeface="Times New Roman" panose="02020603050405020304"/>
                <a:cs typeface="Times New Roman" panose="02020603050405020304"/>
              </a:rPr>
              <a:t>的条件</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实验一可以看出，与加</a:t>
            </a:r>
            <a:r>
              <a:rPr lang="en-US" altLang="zh-CN" sz="2400" b="1" kern="100" dirty="0">
                <a:latin typeface="Times New Roman" panose="02020603050405020304"/>
                <a:cs typeface="Courier New" panose="02070309020205020404"/>
              </a:rPr>
              <a:t>Fe</a:t>
            </a:r>
            <a:r>
              <a:rPr lang="en-US" altLang="zh-CN" sz="2400" b="1" kern="100" baseline="30000" dirty="0">
                <a:latin typeface="Times New Roman" panose="02020603050405020304"/>
                <a:cs typeface="Courier New" panose="02070309020205020404"/>
              </a:rPr>
              <a:t>3</a:t>
            </a:r>
            <a:r>
              <a:rPr lang="zh-CN" altLang="zh-CN" sz="2400" b="1" kern="100" baseline="30000" dirty="0">
                <a:latin typeface="Times New Roman" panose="02020603050405020304"/>
                <a:cs typeface="Times New Roman" panose="02020603050405020304"/>
              </a:rPr>
              <a:t>＋</a:t>
            </a:r>
            <a:r>
              <a:rPr lang="zh-CN" altLang="zh-CN" sz="2400" b="1" kern="100" dirty="0">
                <a:latin typeface="Times New Roman" panose="02020603050405020304"/>
                <a:cs typeface="Times New Roman" panose="02020603050405020304"/>
              </a:rPr>
              <a:t>相比，单位时间内加萝卜提取液产生的氧气多，其原因是酶降低反应的活化能更</a:t>
            </a:r>
            <a:r>
              <a:rPr lang="zh-CN" altLang="zh-CN" sz="2400" b="1" kern="100" dirty="0" smtClean="0">
                <a:latin typeface="Times New Roman" panose="02020603050405020304"/>
                <a:cs typeface="Times New Roman" panose="02020603050405020304"/>
              </a:rPr>
              <a:t>显著</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341286" y="1103227"/>
            <a:ext cx="1141779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氧气的产生总量是由反应底物的量决定的，与提取液的种类无关，</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错误；已知图二是在最适温度下测定相同时间内</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的剩余量，则在相同</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下两条曲线的差异可能是由于酶的数量不同导致的，</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正确；过氧化氢酶应该保存在低温和适宜</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7</a:t>
            </a:r>
            <a:r>
              <a:rPr lang="zh-CN" altLang="zh-CN" sz="2400" b="1" kern="100" dirty="0">
                <a:solidFill>
                  <a:srgbClr val="0000FF"/>
                </a:solidFill>
                <a:latin typeface="Times New Roman" panose="02020603050405020304"/>
                <a:ea typeface="仿宋_GB2312"/>
                <a:cs typeface="Times New Roman" panose="02020603050405020304"/>
              </a:rPr>
              <a:t>）条件下，</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正确；酶的作用机理是可以降低化学反应的活化能，所以与加</a:t>
            </a:r>
            <a:r>
              <a:rPr lang="en-US" altLang="zh-CN" sz="2400" b="1" kern="100" dirty="0">
                <a:solidFill>
                  <a:srgbClr val="0000FF"/>
                </a:solidFill>
                <a:latin typeface="Times New Roman" panose="02020603050405020304"/>
                <a:ea typeface="仿宋_GB2312"/>
                <a:cs typeface="Courier New" panose="02070309020205020404"/>
              </a:rPr>
              <a:t>Fe</a:t>
            </a:r>
            <a:r>
              <a:rPr lang="en-US" altLang="zh-CN" sz="2400" b="1" kern="100" baseline="30000" dirty="0">
                <a:solidFill>
                  <a:srgbClr val="0000FF"/>
                </a:solidFill>
                <a:latin typeface="Times New Roman" panose="02020603050405020304"/>
                <a:ea typeface="仿宋_GB2312"/>
                <a:cs typeface="Courier New" panose="02070309020205020404"/>
              </a:rPr>
              <a:t>3</a:t>
            </a:r>
            <a:r>
              <a:rPr lang="zh-CN" altLang="zh-CN" sz="2400" b="1" kern="100" baseline="30000" dirty="0">
                <a:solidFill>
                  <a:srgbClr val="0000FF"/>
                </a:solidFill>
                <a:latin typeface="Times New Roman" panose="02020603050405020304"/>
                <a:ea typeface="仿宋_GB2312"/>
                <a:cs typeface="Times New Roman" panose="02020603050405020304"/>
              </a:rPr>
              <a:t>＋</a:t>
            </a:r>
            <a:r>
              <a:rPr lang="zh-CN" altLang="zh-CN" sz="2400" b="1" kern="100" dirty="0">
                <a:solidFill>
                  <a:srgbClr val="0000FF"/>
                </a:solidFill>
                <a:latin typeface="Times New Roman" panose="02020603050405020304"/>
                <a:ea typeface="仿宋_GB2312"/>
                <a:cs typeface="Times New Roman" panose="02020603050405020304"/>
              </a:rPr>
              <a:t>相比，单位时间内加萝卜提取液产生的氧气多，</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54553" y="1128686"/>
            <a:ext cx="11116848" cy="4316566"/>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a:solidFill>
                <a:srgbClr val="000000"/>
              </a:solidFill>
              <a:latin typeface="Times New Roman" panose="02020603050405020304" pitchFamily="18" charset="0"/>
              <a:cs typeface="Times New Roman" panose="02020603050405020304" pitchFamily="18" charset="0"/>
            </a:endParaRPr>
          </a:p>
          <a:p>
            <a:pPr algn="ctr">
              <a:lnSpc>
                <a:spcPct val="150000"/>
              </a:lnSpc>
              <a:spcAft>
                <a:spcPts val="0"/>
              </a:spcAft>
              <a:tabLst>
                <a:tab pos="2790825" algn="l"/>
              </a:tabLst>
            </a:pPr>
            <a:r>
              <a:rPr lang="zh-CN" altLang="zh-CN" sz="2400" b="1" kern="100" dirty="0">
                <a:latin typeface="宋体" panose="02010600030101010101" pitchFamily="2" charset="-122"/>
                <a:cs typeface="Times New Roman" panose="02020603050405020304"/>
              </a:rPr>
              <a:t> </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三看法</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分析酶促反应曲线</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zh-CN" altLang="zh-CN" sz="1050" kern="100" dirty="0">
              <a:effectLst/>
              <a:latin typeface="宋体" panose="02010600030101010101" pitchFamily="2" charset="-122"/>
              <a:cs typeface="Courier New" panose="02070309020205020404"/>
            </a:endParaRPr>
          </a:p>
        </p:txBody>
      </p:sp>
      <p:pic>
        <p:nvPicPr>
          <p:cNvPr id="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3948"/>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descr="技法点拨"/>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4237" y="881526"/>
            <a:ext cx="1992903" cy="4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2S173A"/>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6011" y="2253466"/>
            <a:ext cx="4515106" cy="304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对接高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351" y="951968"/>
            <a:ext cx="5914944" cy="5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376160" y="1618810"/>
            <a:ext cx="7296599"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430780" algn="l"/>
              </a:tabLst>
            </a:pPr>
            <a:r>
              <a:rPr lang="zh-CN" altLang="zh-CN" sz="2400" b="1" kern="100" dirty="0">
                <a:latin typeface="Times New Roman" panose="02020603050405020304"/>
                <a:ea typeface="黑体" panose="02010609060101010101" charset="-122"/>
                <a:cs typeface="Times New Roman" panose="02020603050405020304"/>
              </a:rPr>
              <a:t>结合教材拓展实验考查科学探究能力</a:t>
            </a:r>
            <a:endParaRPr lang="zh-CN" altLang="zh-CN" sz="1050" kern="100" dirty="0">
              <a:effectLst/>
              <a:latin typeface="宋体" panose="02010600030101010101" pitchFamily="2" charset="-122"/>
              <a:cs typeface="Courier New" panose="02070309020205020404"/>
            </a:endParaRPr>
          </a:p>
        </p:txBody>
      </p:sp>
      <p:sp>
        <p:nvSpPr>
          <p:cNvPr id="7" name="矩形 1"/>
          <p:cNvSpPr>
            <a:spLocks noChangeArrowheads="1"/>
          </p:cNvSpPr>
          <p:nvPr/>
        </p:nvSpPr>
        <p:spPr bwMode="auto">
          <a:xfrm>
            <a:off x="438844" y="2243033"/>
            <a:ext cx="11417796"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2016·</a:t>
            </a:r>
            <a:r>
              <a:rPr lang="zh-CN" altLang="zh-CN" sz="2400" b="1" kern="100" dirty="0">
                <a:latin typeface="Times New Roman" panose="02020603050405020304"/>
                <a:ea typeface="楷体_GB2312"/>
                <a:cs typeface="Times New Roman" panose="02020603050405020304"/>
              </a:rPr>
              <a:t>全国卷</a:t>
            </a:r>
            <a:r>
              <a:rPr lang="en-US" altLang="zh-CN" sz="2400" b="1" kern="100" dirty="0">
                <a:latin typeface="宋体" panose="02010600030101010101" pitchFamily="2" charset="-122"/>
                <a:ea typeface="楷体_GB2312"/>
                <a:cs typeface="Times New Roman" panose="02020603050405020304"/>
              </a:rPr>
              <a:t>Ⅰ</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zh-CN" altLang="zh-CN" sz="2400" b="1" kern="100" dirty="0">
                <a:latin typeface="Times New Roman" panose="02020603050405020304"/>
                <a:cs typeface="Times New Roman" panose="02020603050405020304"/>
              </a:rPr>
              <a:t>若除酶外所有试剂已预保温，则在测定酶活力的试验中，下列操作顺序合理的是（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加入酶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加入底物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加入缓冲液</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保温并计时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一段时间后检测产物的量</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加入底物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计时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加入缓冲液</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保温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一段时间后检测产物的量</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加入缓冲液</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加入底物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保温并计时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一段时间后检测产物的量</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加入底物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计时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加入缓冲液</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保温</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一段时间后检测产物的</a:t>
            </a:r>
            <a:r>
              <a:rPr lang="zh-CN" altLang="zh-CN" sz="2400" b="1" kern="100" dirty="0" smtClean="0">
                <a:latin typeface="Times New Roman" panose="02020603050405020304"/>
                <a:cs typeface="Times New Roman" panose="02020603050405020304"/>
              </a:rPr>
              <a:t>量</a:t>
            </a:r>
            <a:endParaRPr lang="zh-CN" altLang="zh-CN" sz="1050" kern="100" dirty="0">
              <a:latin typeface="宋体" panose="02010600030101010101" pitchFamily="2" charset="-122"/>
              <a:cs typeface="Courier New" panose="02070309020205020404"/>
            </a:endParaRPr>
          </a:p>
        </p:txBody>
      </p:sp>
      <p:pic>
        <p:nvPicPr>
          <p:cNvPr id="22530" name="Picture 2" descr="命题角度"/>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53" y="1786856"/>
            <a:ext cx="1776339" cy="3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97837" y="285728"/>
            <a:ext cx="11304698" cy="737510"/>
          </a:xfrm>
          <a:prstGeom prst="rect">
            <a:avLst/>
          </a:prstGeom>
        </p:spPr>
        <p:txBody>
          <a:bodyPr wrap="none">
            <a:spAutoFit/>
          </a:bodyPr>
          <a:lstStyle/>
          <a:p>
            <a:pPr algn="ctr">
              <a:lnSpc>
                <a:spcPct val="150000"/>
              </a:lnSpc>
              <a:spcAft>
                <a:spcPts val="0"/>
              </a:spcAft>
              <a:tabLst>
                <a:tab pos="2790825" algn="l"/>
              </a:tabLst>
            </a:pPr>
            <a:r>
              <a:rPr lang="zh-CN" altLang="zh-CN" sz="3200" b="1" kern="100" dirty="0">
                <a:latin typeface="Times New Roman" panose="02020603050405020304"/>
                <a:ea typeface="黑体" panose="02010609060101010101" charset="-122"/>
                <a:cs typeface="Times New Roman" panose="02020603050405020304"/>
              </a:rPr>
              <a:t>考点三　与酶相关的实验探究</a:t>
            </a:r>
            <a:r>
              <a:rPr lang="en-US" altLang="zh-CN" sz="3200" b="1" kern="100" dirty="0">
                <a:latin typeface="Times New Roman" panose="02020603050405020304"/>
                <a:ea typeface="黑体" panose="02010609060101010101" charset="-122"/>
                <a:cs typeface="Courier New" panose="02070309020205020404"/>
              </a:rPr>
              <a:t>——</a:t>
            </a:r>
            <a:r>
              <a:rPr lang="en-US" altLang="zh-CN" sz="3200" b="1" kern="100" dirty="0">
                <a:latin typeface="宋体" panose="02010600030101010101" pitchFamily="2" charset="-122"/>
                <a:cs typeface="Times New Roman" panose="02020603050405020304"/>
              </a:rPr>
              <a:t>“</a:t>
            </a:r>
            <a:r>
              <a:rPr lang="zh-CN" altLang="zh-CN" sz="3200" b="1" kern="100" dirty="0">
                <a:latin typeface="Times New Roman" panose="02020603050405020304"/>
                <a:ea typeface="黑体" panose="02010609060101010101" charset="-122"/>
                <a:cs typeface="Times New Roman" panose="02020603050405020304"/>
              </a:rPr>
              <a:t>三法</a:t>
            </a:r>
            <a:r>
              <a:rPr lang="en-US" altLang="zh-CN" sz="3200" b="1" kern="100" dirty="0">
                <a:latin typeface="宋体" panose="02010600030101010101" pitchFamily="2" charset="-122"/>
                <a:cs typeface="Times New Roman" panose="02020603050405020304"/>
              </a:rPr>
              <a:t>”</a:t>
            </a:r>
            <a:r>
              <a:rPr lang="zh-CN" altLang="zh-CN" sz="3200" b="1" kern="100" dirty="0">
                <a:latin typeface="Times New Roman" panose="02020603050405020304"/>
                <a:ea typeface="黑体" panose="02010609060101010101" charset="-122"/>
                <a:cs typeface="Times New Roman" panose="02020603050405020304"/>
              </a:rPr>
              <a:t>探究酶本质及</a:t>
            </a:r>
            <a:r>
              <a:rPr lang="zh-CN" altLang="zh-CN" sz="3200" b="1" kern="100" dirty="0" smtClean="0">
                <a:latin typeface="Times New Roman" panose="02020603050405020304"/>
                <a:ea typeface="黑体" panose="02010609060101010101" charset="-122"/>
                <a:cs typeface="Times New Roman" panose="02020603050405020304"/>
              </a:rPr>
              <a:t>特性</a:t>
            </a:r>
            <a:endParaRPr lang="zh-CN" altLang="zh-CN" sz="120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2132838"/>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　</a:t>
            </a:r>
            <a:r>
              <a:rPr lang="zh-CN" altLang="zh-CN" sz="2400" b="1" kern="100" dirty="0">
                <a:solidFill>
                  <a:srgbClr val="0000FF"/>
                </a:solidFill>
                <a:latin typeface="Times New Roman" panose="02020603050405020304"/>
                <a:ea typeface="仿宋_GB2312"/>
                <a:cs typeface="Times New Roman" panose="02020603050405020304"/>
              </a:rPr>
              <a:t>测定酶活力影响因素时，在改变被探究因素之前，务必防止酶与底物混合，故只有</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选项所述操作顺序正确。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blinds(horizontal)">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522943"/>
            <a:ext cx="11647294"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2019·</a:t>
            </a:r>
            <a:r>
              <a:rPr lang="zh-CN" altLang="zh-CN" sz="2400" b="1" kern="100" dirty="0">
                <a:latin typeface="Times New Roman" panose="02020603050405020304"/>
                <a:ea typeface="楷体_GB2312"/>
                <a:cs typeface="Times New Roman" panose="02020603050405020304"/>
              </a:rPr>
              <a:t>河南百校联盟联考）</a:t>
            </a:r>
            <a:r>
              <a:rPr lang="zh-CN" altLang="zh-CN" sz="2400" b="1" kern="100" dirty="0">
                <a:latin typeface="Times New Roman" panose="02020603050405020304"/>
                <a:cs typeface="Times New Roman" panose="02020603050405020304"/>
              </a:rPr>
              <a:t>为研究影响酶活性的因素，进行了以下实验：</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实验</a:t>
            </a:r>
            <a:r>
              <a:rPr lang="zh-CN" altLang="zh-CN" sz="2400" b="1" kern="100" dirty="0">
                <a:latin typeface="Times New Roman" panose="02020603050405020304"/>
                <a:cs typeface="Times New Roman" panose="02020603050405020304"/>
              </a:rPr>
              <a:t>材料：两支</a:t>
            </a:r>
            <a:r>
              <a:rPr lang="en-US" altLang="zh-CN" sz="2400" b="1" kern="100" dirty="0">
                <a:latin typeface="Times New Roman" panose="02020603050405020304"/>
                <a:cs typeface="Courier New" panose="02070309020205020404"/>
              </a:rPr>
              <a:t>20 mL</a:t>
            </a:r>
            <a:r>
              <a:rPr lang="zh-CN" altLang="zh-CN" sz="2400" b="1" kern="100" dirty="0">
                <a:latin typeface="Times New Roman" panose="02020603050405020304"/>
                <a:cs typeface="Times New Roman" panose="02020603050405020304"/>
              </a:rPr>
              <a:t>的注射器（除去针头），一段长约</a:t>
            </a:r>
            <a:r>
              <a:rPr lang="en-US" altLang="zh-CN" sz="2400" b="1" kern="100" dirty="0">
                <a:latin typeface="Times New Roman" panose="02020603050405020304"/>
                <a:cs typeface="Courier New" panose="02070309020205020404"/>
              </a:rPr>
              <a:t>5 cm</a:t>
            </a:r>
            <a:r>
              <a:rPr lang="zh-CN" altLang="zh-CN" sz="2400" b="1" kern="100" dirty="0">
                <a:latin typeface="Times New Roman" panose="02020603050405020304"/>
                <a:cs typeface="Times New Roman" panose="02020603050405020304"/>
              </a:rPr>
              <a:t>的硅胶管，镊子，培养皿，打孔器，滤纸，</a:t>
            </a:r>
            <a:r>
              <a:rPr lang="en-US" altLang="zh-CN" sz="2400" b="1" kern="100" dirty="0">
                <a:latin typeface="Times New Roman" panose="02020603050405020304"/>
                <a:cs typeface="Courier New" panose="02070309020205020404"/>
              </a:rPr>
              <a:t>3%H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溶液，</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分别为</a:t>
            </a:r>
            <a:r>
              <a:rPr lang="en-US" altLang="zh-CN" sz="2400" b="1" kern="100" dirty="0">
                <a:latin typeface="Times New Roman" panose="02020603050405020304"/>
                <a:cs typeface="Courier New" panose="02070309020205020404"/>
              </a:rPr>
              <a:t>5.0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6.0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7.0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8.0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9.0</a:t>
            </a:r>
            <a:r>
              <a:rPr lang="zh-CN" altLang="zh-CN" sz="2400" b="1" kern="100" dirty="0">
                <a:latin typeface="Times New Roman" panose="02020603050405020304"/>
                <a:cs typeface="Times New Roman" panose="02020603050405020304"/>
              </a:rPr>
              <a:t>的缓冲液，新鲜猪肝，</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酶滤纸小圆片（将</a:t>
            </a:r>
            <a:r>
              <a:rPr lang="en-US" altLang="zh-CN" sz="2400" b="1" kern="100" dirty="0">
                <a:latin typeface="Times New Roman" panose="02020603050405020304"/>
                <a:cs typeface="Courier New" panose="02070309020205020404"/>
              </a:rPr>
              <a:t>1 g</a:t>
            </a:r>
            <a:r>
              <a:rPr lang="zh-CN" altLang="zh-CN" sz="2400" b="1" kern="100" dirty="0">
                <a:latin typeface="Times New Roman" panose="02020603050405020304"/>
                <a:cs typeface="Times New Roman" panose="02020603050405020304"/>
              </a:rPr>
              <a:t>新鲜猪肝剪碎，置于研磨过滤器中充分研磨，加入</a:t>
            </a:r>
            <a:r>
              <a:rPr lang="en-US" altLang="zh-CN" sz="2400" b="1" kern="100" dirty="0">
                <a:latin typeface="Times New Roman" panose="02020603050405020304"/>
                <a:cs typeface="Courier New" panose="02070309020205020404"/>
              </a:rPr>
              <a:t>10 mL</a:t>
            </a:r>
            <a:r>
              <a:rPr lang="zh-CN" altLang="zh-CN" sz="2400" b="1" kern="100" dirty="0">
                <a:latin typeface="Times New Roman" panose="02020603050405020304"/>
                <a:cs typeface="Times New Roman" panose="02020603050405020304"/>
              </a:rPr>
              <a:t>蒸馏水制成鲜肝液；用打孔器制作直径为</a:t>
            </a:r>
            <a:r>
              <a:rPr lang="en-US" altLang="zh-CN" sz="2400" b="1" kern="100" dirty="0">
                <a:latin typeface="Times New Roman" panose="02020603050405020304"/>
                <a:cs typeface="Courier New" panose="02070309020205020404"/>
              </a:rPr>
              <a:t>1.5 cm</a:t>
            </a:r>
            <a:r>
              <a:rPr lang="zh-CN" altLang="zh-CN" sz="2400" b="1" kern="100" dirty="0">
                <a:latin typeface="Times New Roman" panose="02020603050405020304"/>
                <a:cs typeface="Times New Roman" panose="02020603050405020304"/>
              </a:rPr>
              <a:t>的滤纸小圆片，用鲜肝液浸泡</a:t>
            </a:r>
            <a:r>
              <a:rPr lang="en-US" altLang="zh-CN" sz="2400" b="1" kern="100" dirty="0">
                <a:latin typeface="Times New Roman" panose="02020603050405020304"/>
                <a:cs typeface="Courier New" panose="02070309020205020404"/>
              </a:rPr>
              <a:t>1 min</a:t>
            </a:r>
            <a:r>
              <a:rPr lang="zh-CN" altLang="zh-CN" sz="2400" b="1" kern="100" dirty="0">
                <a:latin typeface="Times New Roman" panose="02020603050405020304"/>
                <a:cs typeface="Times New Roman" panose="02020603050405020304"/>
              </a:rPr>
              <a:t>后待用）</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548640"/>
            <a:ext cx="11647294"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a:latin typeface="Times New Roman" panose="02020603050405020304"/>
                <a:cs typeface="Times New Roman" panose="02020603050405020304"/>
              </a:rPr>
              <a:t>实验步骤：</a:t>
            </a:r>
            <a:endParaRPr lang="zh-CN" altLang="zh-CN" sz="1050" kern="10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①</a:t>
            </a:r>
            <a:r>
              <a:rPr lang="zh-CN" altLang="zh-CN" sz="2400" b="1" kern="100" dirty="0">
                <a:latin typeface="Times New Roman" panose="02020603050405020304"/>
                <a:cs typeface="Times New Roman" panose="02020603050405020304"/>
              </a:rPr>
              <a:t>拉出</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注射器的活塞，用镊子将</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片</a:t>
            </a:r>
            <a:r>
              <a:rPr lang="en-US" altLang="zh-CN" sz="2400" b="1" kern="100" dirty="0">
                <a:latin typeface="Times New Roman" panose="02020603050405020304"/>
                <a:cs typeface="Courier New" panose="02070309020205020404"/>
              </a:rPr>
              <a:t>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酶滤纸小圆片贴到活塞的顶端，将活塞推至注射器筒的底端。</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用</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注射器吸取</a:t>
            </a:r>
            <a:r>
              <a:rPr lang="en-US" altLang="zh-CN" sz="2400" b="1" kern="100" dirty="0">
                <a:latin typeface="Times New Roman" panose="02020603050405020304"/>
                <a:cs typeface="Courier New" panose="02070309020205020404"/>
              </a:rPr>
              <a:t>2 mL pH</a:t>
            </a:r>
            <a:r>
              <a:rPr lang="zh-CN" altLang="zh-CN" sz="2400" b="1" kern="100" dirty="0">
                <a:latin typeface="Times New Roman" panose="02020603050405020304"/>
                <a:cs typeface="Times New Roman" panose="02020603050405020304"/>
              </a:rPr>
              <a:t>为</a:t>
            </a:r>
            <a:r>
              <a:rPr lang="en-US" altLang="zh-CN" sz="2400" b="1" kern="100" dirty="0">
                <a:latin typeface="Times New Roman" panose="02020603050405020304"/>
                <a:cs typeface="Courier New" panose="02070309020205020404"/>
              </a:rPr>
              <a:t>5.0</a:t>
            </a:r>
            <a:r>
              <a:rPr lang="zh-CN" altLang="zh-CN" sz="2400" b="1" kern="100" dirty="0">
                <a:latin typeface="Times New Roman" panose="02020603050405020304"/>
                <a:cs typeface="Times New Roman" panose="02020603050405020304"/>
              </a:rPr>
              <a:t>的缓冲液。</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用</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注射器吸取</a:t>
            </a:r>
            <a:r>
              <a:rPr lang="en-US" altLang="zh-CN" sz="2400" b="1" kern="100" dirty="0">
                <a:latin typeface="Times New Roman" panose="02020603050405020304"/>
                <a:cs typeface="Courier New" panose="02070309020205020404"/>
              </a:rPr>
              <a:t>3%H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溶液。</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④</a:t>
            </a:r>
            <a:r>
              <a:rPr lang="zh-CN" altLang="zh-CN" sz="2400" b="1" kern="100" dirty="0">
                <a:latin typeface="Times New Roman" panose="02020603050405020304"/>
                <a:cs typeface="Times New Roman" panose="02020603050405020304"/>
              </a:rPr>
              <a:t>用硅胶管连接</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注射器与</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注射器，连接方式如图所示</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25602" name="Picture 2" descr="1S136"/>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7821" y="4244449"/>
            <a:ext cx="7473382" cy="156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980694"/>
            <a:ext cx="11647294" cy="445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⑤</a:t>
            </a:r>
            <a:r>
              <a:rPr lang="zh-CN" altLang="zh-CN" sz="2400" b="1" kern="100" dirty="0">
                <a:latin typeface="Times New Roman" panose="02020603050405020304"/>
                <a:cs typeface="Times New Roman" panose="02020603050405020304"/>
              </a:rPr>
              <a:t>将</a:t>
            </a: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注射器中的</a:t>
            </a:r>
            <a:r>
              <a:rPr lang="en-US" altLang="zh-CN" sz="2400" b="1" kern="100" dirty="0">
                <a:latin typeface="Times New Roman" panose="02020603050405020304"/>
                <a:cs typeface="Courier New" panose="02070309020205020404"/>
              </a:rPr>
              <a:t>3%H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溶液迅速推入</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注射器。</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⑥</a:t>
            </a:r>
            <a:r>
              <a:rPr lang="zh-CN" altLang="zh-CN" sz="2400" b="1" kern="100" dirty="0">
                <a:latin typeface="Times New Roman" panose="02020603050405020304"/>
                <a:cs typeface="Times New Roman" panose="02020603050405020304"/>
              </a:rPr>
              <a:t>平放装置，观察注射器中活塞的变化。</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宋体" panose="02010600030101010101" pitchFamily="2" charset="-122"/>
                <a:cs typeface="Times New Roman" panose="02020603050405020304"/>
              </a:rPr>
              <a:t>⑦</a:t>
            </a:r>
            <a:r>
              <a:rPr lang="zh-CN" altLang="zh-CN" sz="2400" b="1" kern="100" dirty="0">
                <a:latin typeface="Times New Roman" panose="02020603050405020304"/>
                <a:cs typeface="Times New Roman" panose="02020603050405020304"/>
              </a:rPr>
              <a:t>利用该装置重复上述实验，测量缓冲液</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为</a:t>
            </a:r>
            <a:r>
              <a:rPr lang="en-US" altLang="zh-CN" sz="2400" b="1" kern="100" dirty="0">
                <a:latin typeface="Times New Roman" panose="02020603050405020304"/>
                <a:cs typeface="Courier New" panose="02070309020205020404"/>
              </a:rPr>
              <a:t>6.0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7.0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8.0</a:t>
            </a: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9.0</a:t>
            </a:r>
            <a:r>
              <a:rPr lang="zh-CN" altLang="zh-CN" sz="2400" b="1" kern="100" dirty="0">
                <a:latin typeface="Times New Roman" panose="02020603050405020304"/>
                <a:cs typeface="Times New Roman" panose="02020603050405020304"/>
              </a:rPr>
              <a:t>时的情况。</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）本实验的自变量为</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，因变量为</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，因变量可通过</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计算得出。</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）若上述步骤</a:t>
            </a:r>
            <a:r>
              <a:rPr lang="en-US" altLang="zh-CN" sz="2400" b="1" kern="100" dirty="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改为</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用</a:t>
            </a: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注射器吸取</a:t>
            </a:r>
            <a:r>
              <a:rPr lang="en-US" altLang="zh-CN" sz="2400" b="1" kern="100" dirty="0">
                <a:latin typeface="Times New Roman" panose="02020603050405020304"/>
                <a:cs typeface="Courier New" panose="02070309020205020404"/>
              </a:rPr>
              <a:t>3%H</a:t>
            </a:r>
            <a:r>
              <a:rPr lang="en-US" altLang="zh-CN" sz="2400" b="1" kern="100" baseline="-25000" dirty="0">
                <a:latin typeface="Times New Roman" panose="02020603050405020304"/>
                <a:cs typeface="Courier New" panose="02070309020205020404"/>
              </a:rPr>
              <a:t>2</a:t>
            </a:r>
            <a:r>
              <a:rPr lang="en-US" altLang="zh-CN" sz="2400" b="1" kern="100" dirty="0">
                <a:latin typeface="Times New Roman" panose="02020603050405020304"/>
                <a:cs typeface="Courier New" panose="02070309020205020404"/>
              </a:rPr>
              <a:t>O</a:t>
            </a:r>
            <a:r>
              <a:rPr lang="en-US" altLang="zh-CN" sz="2400" b="1" kern="100" baseline="-250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溶液，然后堵上注射器头部</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，那么通过刻度读出反应产生的气体量，与实际值相比，结果</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（填</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增大</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或</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减小</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），因为</a:t>
            </a:r>
            <a:r>
              <a:rPr lang="en-US" altLang="zh-CN" sz="2400" b="1" kern="100" dirty="0">
                <a:latin typeface="Times New Roman" panose="02020603050405020304"/>
                <a:cs typeface="Courier New" panose="02070309020205020404"/>
              </a:rPr>
              <a:t>______________________________________________</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805384"/>
            <a:ext cx="11647294"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）若利用上述装置研究酶浓度对实验的影响，实验的改进之处是</a:t>
            </a:r>
            <a:r>
              <a:rPr lang="en-US" altLang="zh-CN" sz="2400" b="1" kern="100" dirty="0">
                <a:latin typeface="Times New Roman" panose="02020603050405020304"/>
                <a:cs typeface="Courier New" panose="02070309020205020404"/>
              </a:rPr>
              <a:t>_________________________________________________________________</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a:t>
            </a:r>
            <a:r>
              <a:rPr lang="en-US" altLang="zh-CN" sz="2400" b="1" kern="100" dirty="0">
                <a:latin typeface="Times New Roman" panose="02020603050405020304"/>
                <a:cs typeface="Courier New" panose="02070309020205020404"/>
              </a:rPr>
              <a:t>4</a:t>
            </a:r>
            <a:r>
              <a:rPr lang="zh-CN" altLang="zh-CN" sz="2400" b="1" kern="100" dirty="0">
                <a:latin typeface="Times New Roman" panose="02020603050405020304"/>
                <a:cs typeface="Times New Roman" panose="02020603050405020304"/>
              </a:rPr>
              <a:t>）若利用上述装置研究温度对酶活性的影响，应在</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为</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的条件下设置合理温度梯度。该设计的不合理之处是</a:t>
            </a:r>
            <a:r>
              <a:rPr lang="zh-CN" altLang="zh-CN" sz="2400" b="1" u="sng" kern="100" dirty="0">
                <a:latin typeface="Times New Roman" panose="02020603050405020304"/>
                <a:cs typeface="Times New Roman" panose="02020603050405020304"/>
              </a:rPr>
              <a:t>　　　　　　　　</a:t>
            </a:r>
            <a:r>
              <a:rPr lang="zh-CN" altLang="zh-CN" sz="2400" b="1" kern="100" dirty="0">
                <a:latin typeface="Times New Roman" panose="02020603050405020304"/>
                <a:cs typeface="Times New Roman" panose="02020603050405020304"/>
              </a:rPr>
              <a:t>，实验误差会随温度上升而</a:t>
            </a:r>
            <a:r>
              <a:rPr lang="zh-CN" altLang="zh-CN" sz="2400" b="1" u="sng" kern="100" dirty="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solidFill>
                  <a:schemeClr val="accent2">
                    <a:lumMod val="100000"/>
                  </a:schemeClr>
                </a:solidFill>
                <a:latin typeface="黑体" panose="02010609060101010101" charset="-122"/>
                <a:ea typeface="黑体" panose="02010609060101010101" charset="-122"/>
                <a:sym typeface="+mn-ea"/>
              </a:rPr>
              <a:t>考点一  酶</a:t>
            </a:r>
            <a:r>
              <a:rPr lang="zh-CN" altLang="en-US" dirty="0">
                <a:solidFill>
                  <a:schemeClr val="accent2">
                    <a:lumMod val="100000"/>
                  </a:schemeClr>
                </a:solidFill>
                <a:latin typeface="黑体" panose="02010609060101010101" charset="-122"/>
                <a:ea typeface="黑体" panose="02010609060101010101" charset="-122"/>
                <a:sym typeface="+mn-ea"/>
              </a:rPr>
              <a:t>的本质和</a:t>
            </a:r>
            <a:r>
              <a:rPr lang="zh-CN" altLang="en-US" dirty="0" smtClean="0">
                <a:solidFill>
                  <a:schemeClr val="accent2">
                    <a:lumMod val="100000"/>
                  </a:schemeClr>
                </a:solidFill>
                <a:latin typeface="黑体" panose="02010609060101010101" charset="-122"/>
                <a:ea typeface="黑体" panose="02010609060101010101" charset="-122"/>
                <a:sym typeface="+mn-ea"/>
              </a:rPr>
              <a:t>作用</a:t>
            </a:r>
            <a:endParaRPr lang="zh-CN" altLang="en-US"/>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377681"/>
            <a:ext cx="11647294"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）从实验步骤可以看出，该实验探究</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对酶活性的影响，所以自变量为</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，因变量为酶的活性（在滤纸小圆片上的</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酶催化下</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分解所释放的</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量），其可以通过</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注射器活塞移动空间的大小之和计算得出。（</a:t>
            </a: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）若用</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注射器吸取</a:t>
            </a:r>
            <a:r>
              <a:rPr lang="en-US" altLang="zh-CN" sz="2400" b="1" kern="100" dirty="0">
                <a:solidFill>
                  <a:srgbClr val="0000FF"/>
                </a:solidFill>
                <a:latin typeface="Times New Roman" panose="02020603050405020304"/>
                <a:ea typeface="仿宋_GB2312"/>
                <a:cs typeface="Courier New" panose="02070309020205020404"/>
              </a:rPr>
              <a:t>3%H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溶液，由于</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注射器的活塞上贴有</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酶滤纸小圆片，而酶具有高效性，</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溶液与酶接触的瞬间会快速反应，故在堵上注射器头部前，已溢出大量气体，所以通过刻度读出反应产生的气体量，与实际值相比会减小。（</a:t>
            </a:r>
            <a:r>
              <a:rPr lang="en-US" altLang="zh-CN" sz="2400" b="1" kern="100" dirty="0">
                <a:solidFill>
                  <a:srgbClr val="0000FF"/>
                </a:solidFill>
                <a:latin typeface="Times New Roman" panose="02020603050405020304"/>
                <a:ea typeface="仿宋_GB2312"/>
                <a:cs typeface="Courier New" panose="02070309020205020404"/>
              </a:rPr>
              <a:t>3</a:t>
            </a:r>
            <a:r>
              <a:rPr lang="zh-CN" altLang="zh-CN" sz="2400" b="1" kern="100" dirty="0">
                <a:solidFill>
                  <a:srgbClr val="0000FF"/>
                </a:solidFill>
                <a:latin typeface="Times New Roman" panose="02020603050405020304"/>
                <a:ea typeface="仿宋_GB2312"/>
                <a:cs typeface="Times New Roman" panose="02020603050405020304"/>
              </a:rPr>
              <a:t>）若利用该实验装置研究酶浓度对实验的影响，自变量变为酶的浓度，可通过改变</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注射器中</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酶滤纸小圆片的数量来实现。（</a:t>
            </a:r>
            <a:r>
              <a:rPr lang="en-US" altLang="zh-CN" sz="2400" b="1" kern="100" dirty="0">
                <a:solidFill>
                  <a:srgbClr val="0000FF"/>
                </a:solidFill>
                <a:latin typeface="Times New Roman" panose="02020603050405020304"/>
                <a:ea typeface="仿宋_GB2312"/>
                <a:cs typeface="Courier New" panose="02070309020205020404"/>
              </a:rPr>
              <a:t>4</a:t>
            </a:r>
            <a:r>
              <a:rPr lang="zh-CN" altLang="zh-CN" sz="2400" b="1" kern="100" dirty="0">
                <a:solidFill>
                  <a:srgbClr val="0000FF"/>
                </a:solidFill>
                <a:latin typeface="Times New Roman" panose="02020603050405020304"/>
                <a:ea typeface="仿宋_GB2312"/>
                <a:cs typeface="Times New Roman" panose="02020603050405020304"/>
              </a:rPr>
              <a:t>）若利用该实验装置研究温度对酶活性的影响，自变量变为温度，</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是无关变量，故设置合理温度梯度时应在最适</a:t>
            </a:r>
            <a:r>
              <a:rPr lang="en-US" altLang="zh-CN" sz="2400" b="1" kern="100" dirty="0">
                <a:solidFill>
                  <a:srgbClr val="0000FF"/>
                </a:solidFill>
                <a:latin typeface="Times New Roman" panose="02020603050405020304"/>
                <a:ea typeface="仿宋_GB2312"/>
                <a:cs typeface="Courier New" panose="02070309020205020404"/>
              </a:rPr>
              <a:t>pH</a:t>
            </a:r>
            <a:r>
              <a:rPr lang="zh-CN" altLang="zh-CN" sz="2400" b="1" kern="100" dirty="0">
                <a:solidFill>
                  <a:srgbClr val="0000FF"/>
                </a:solidFill>
                <a:latin typeface="Times New Roman" panose="02020603050405020304"/>
                <a:ea typeface="仿宋_GB2312"/>
                <a:cs typeface="Times New Roman" panose="02020603050405020304"/>
              </a:rPr>
              <a:t>的条件下进行。由于除了酶的活性可以影响</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分解外，温度也会影响，高温会促进</a:t>
            </a:r>
            <a:r>
              <a:rPr lang="en-US" altLang="zh-CN" sz="2400" b="1" kern="100" dirty="0">
                <a:solidFill>
                  <a:srgbClr val="0000FF"/>
                </a:solidFill>
                <a:latin typeface="Times New Roman" panose="02020603050405020304"/>
                <a:ea typeface="仿宋_GB2312"/>
                <a:cs typeface="Courier New" panose="02070309020205020404"/>
              </a:rPr>
              <a:t>H</a:t>
            </a:r>
            <a:r>
              <a:rPr lang="en-US" altLang="zh-CN" sz="2400" b="1" kern="100" baseline="-25000" dirty="0">
                <a:solidFill>
                  <a:srgbClr val="0000FF"/>
                </a:solidFill>
                <a:latin typeface="Times New Roman" panose="02020603050405020304"/>
                <a:ea typeface="仿宋_GB2312"/>
                <a:cs typeface="Courier New" panose="02070309020205020404"/>
              </a:rPr>
              <a:t>2</a:t>
            </a:r>
            <a:r>
              <a:rPr lang="en-US" altLang="zh-CN" sz="2400" b="1" kern="100" dirty="0">
                <a:solidFill>
                  <a:srgbClr val="0000FF"/>
                </a:solidFill>
                <a:latin typeface="Times New Roman" panose="02020603050405020304"/>
                <a:ea typeface="仿宋_GB2312"/>
                <a:cs typeface="Courier New" panose="02070309020205020404"/>
              </a:rPr>
              <a:t>O</a:t>
            </a:r>
            <a:r>
              <a:rPr lang="en-US" altLang="zh-CN" sz="2400" b="1" kern="100" baseline="-250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分解，所以该设计不合理，实验误差会随着温度的上升而增大</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p:cNvSpPr>
            <a:spLocks noChangeArrowheads="1"/>
          </p:cNvSpPr>
          <p:nvPr/>
        </p:nvSpPr>
        <p:spPr bwMode="auto">
          <a:xfrm>
            <a:off x="226537" y="1984784"/>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pH</a:t>
            </a:r>
            <a:r>
              <a:rPr lang="zh-CN" altLang="zh-CN" sz="2400" b="1" kern="100" dirty="0">
                <a:solidFill>
                  <a:srgbClr val="FF0000"/>
                </a:solidFill>
                <a:latin typeface="Times New Roman" panose="02020603050405020304"/>
                <a:cs typeface="Times New Roman" panose="02020603050405020304"/>
              </a:rPr>
              <a:t>　酶的活性（</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的释放量）　</a:t>
            </a:r>
            <a:r>
              <a:rPr lang="en-US" altLang="zh-CN" sz="2400" b="1" kern="100" dirty="0">
                <a:solidFill>
                  <a:srgbClr val="FF0000"/>
                </a:solidFill>
                <a:latin typeface="Times New Roman" panose="02020603050405020304"/>
                <a:cs typeface="Courier New" panose="02070309020205020404"/>
              </a:rPr>
              <a:t>A</a:t>
            </a: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B</a:t>
            </a:r>
            <a:r>
              <a:rPr lang="zh-CN" altLang="zh-CN" sz="2400" b="1" kern="100" dirty="0">
                <a:solidFill>
                  <a:srgbClr val="FF0000"/>
                </a:solidFill>
                <a:latin typeface="Times New Roman" panose="02020603050405020304"/>
                <a:cs typeface="Times New Roman" panose="02020603050405020304"/>
              </a:rPr>
              <a:t>注射器活塞移动空间的大小之和</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）减小　酶具有高效性，</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溶液与酶接触的瞬间会快速反应，溢出大量气体</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3</a:t>
            </a:r>
            <a:r>
              <a:rPr lang="zh-CN" altLang="zh-CN" sz="2400" b="1" kern="100" dirty="0">
                <a:solidFill>
                  <a:srgbClr val="FF0000"/>
                </a:solidFill>
                <a:latin typeface="Times New Roman" panose="02020603050405020304"/>
                <a:cs typeface="Times New Roman" panose="02020603050405020304"/>
              </a:rPr>
              <a:t>）改变</a:t>
            </a:r>
            <a:r>
              <a:rPr lang="en-US" altLang="zh-CN" sz="2400" b="1" kern="100" dirty="0">
                <a:solidFill>
                  <a:srgbClr val="FF0000"/>
                </a:solidFill>
                <a:latin typeface="Times New Roman" panose="02020603050405020304"/>
                <a:cs typeface="Courier New" panose="02070309020205020404"/>
              </a:rPr>
              <a:t>A</a:t>
            </a:r>
            <a:r>
              <a:rPr lang="zh-CN" altLang="zh-CN" sz="2400" b="1" kern="100" dirty="0">
                <a:solidFill>
                  <a:srgbClr val="FF0000"/>
                </a:solidFill>
                <a:latin typeface="Times New Roman" panose="02020603050405020304"/>
                <a:cs typeface="Times New Roman" panose="02020603050405020304"/>
              </a:rPr>
              <a:t>注射器中</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酶滤纸小圆片的数量，其余条件相同且适宜</a:t>
            </a:r>
            <a:endParaRPr lang="zh-CN" altLang="zh-CN" sz="1050" kern="100" dirty="0">
              <a:solidFill>
                <a:srgbClr val="FF0000"/>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a:t>
            </a:r>
            <a:r>
              <a:rPr lang="en-US" altLang="zh-CN" sz="2400" b="1" kern="100" dirty="0">
                <a:solidFill>
                  <a:srgbClr val="FF0000"/>
                </a:solidFill>
                <a:latin typeface="Times New Roman" panose="02020603050405020304"/>
                <a:cs typeface="Courier New" panose="02070309020205020404"/>
              </a:rPr>
              <a:t>4</a:t>
            </a:r>
            <a:r>
              <a:rPr lang="zh-CN" altLang="zh-CN" sz="2400" b="1" kern="100" dirty="0">
                <a:solidFill>
                  <a:srgbClr val="FF0000"/>
                </a:solidFill>
                <a:latin typeface="Times New Roman" panose="02020603050405020304"/>
                <a:cs typeface="Times New Roman" panose="02020603050405020304"/>
              </a:rPr>
              <a:t>）最适　高温会促进</a:t>
            </a:r>
            <a:r>
              <a:rPr lang="en-US" altLang="zh-CN" sz="2400" b="1" kern="100" dirty="0">
                <a:solidFill>
                  <a:srgbClr val="FF0000"/>
                </a:solidFill>
                <a:latin typeface="Times New Roman" panose="02020603050405020304"/>
                <a:cs typeface="Courier New" panose="02070309020205020404"/>
              </a:rPr>
              <a:t>H</a:t>
            </a:r>
            <a:r>
              <a:rPr lang="en-US" altLang="zh-CN" sz="2400" b="1" kern="100" baseline="-25000" dirty="0">
                <a:solidFill>
                  <a:srgbClr val="FF0000"/>
                </a:solidFill>
                <a:latin typeface="Times New Roman" panose="02020603050405020304"/>
                <a:cs typeface="Courier New" panose="02070309020205020404"/>
              </a:rPr>
              <a:t>2</a:t>
            </a:r>
            <a:r>
              <a:rPr lang="en-US" altLang="zh-CN" sz="2400" b="1" kern="100" dirty="0">
                <a:solidFill>
                  <a:srgbClr val="FF0000"/>
                </a:solidFill>
                <a:latin typeface="Times New Roman" panose="02020603050405020304"/>
                <a:cs typeface="Courier New" panose="02070309020205020404"/>
              </a:rPr>
              <a:t>O</a:t>
            </a:r>
            <a:r>
              <a:rPr lang="en-US" altLang="zh-CN" sz="2400" b="1" kern="100" baseline="-250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分解　</a:t>
            </a:r>
            <a:r>
              <a:rPr lang="zh-CN" altLang="zh-CN" sz="2400" b="1" kern="100" dirty="0" smtClean="0">
                <a:solidFill>
                  <a:srgbClr val="FF0000"/>
                </a:solidFill>
                <a:latin typeface="Times New Roman" panose="02020603050405020304"/>
                <a:cs typeface="Times New Roman" panose="02020603050405020304"/>
              </a:rPr>
              <a:t>增大</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454553" y="864040"/>
            <a:ext cx="11116848" cy="5286062"/>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a:solidFill>
                <a:srgbClr val="000000"/>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酶活性实验探究中的</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三宜</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五不宜</a:t>
            </a:r>
            <a:r>
              <a:rPr lang="en-US" altLang="zh-CN" sz="2400" b="1" kern="100" dirty="0">
                <a:latin typeface="宋体" panose="02010600030101010101" pitchFamily="2" charset="-122"/>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a:latin typeface="宋体" panose="02010600030101010101" pitchFamily="2" charset="-122"/>
              <a:cs typeface="Courier New" panose="02070309020205020404"/>
            </a:endParaRPr>
          </a:p>
          <a:p>
            <a:pPr algn="just">
              <a:lnSpc>
                <a:spcPct val="150000"/>
              </a:lnSpc>
              <a:spcAft>
                <a:spcPts val="0"/>
              </a:spcAft>
              <a:tabLst>
                <a:tab pos="2610485" algn="l"/>
              </a:tabLst>
            </a:pPr>
            <a:endParaRPr lang="en-US" altLang="zh-CN" sz="1050" kern="100" dirty="0" smtClean="0">
              <a:effectLst/>
              <a:latin typeface="宋体" panose="02010600030101010101" pitchFamily="2" charset="-122"/>
              <a:cs typeface="Courier New" panose="02070309020205020404"/>
            </a:endParaRPr>
          </a:p>
          <a:p>
            <a:pPr algn="just">
              <a:lnSpc>
                <a:spcPct val="150000"/>
              </a:lnSpc>
              <a:spcAft>
                <a:spcPts val="0"/>
              </a:spcAft>
              <a:tabLst>
                <a:tab pos="2610485" algn="l"/>
              </a:tabLst>
            </a:pPr>
            <a:endParaRPr lang="zh-CN" altLang="zh-CN" sz="1050" kern="100" dirty="0">
              <a:effectLst/>
              <a:latin typeface="宋体" panose="02010600030101010101" pitchFamily="2" charset="-122"/>
              <a:cs typeface="Courier New" panose="02070309020205020404"/>
            </a:endParaRPr>
          </a:p>
        </p:txBody>
      </p:sp>
      <p:pic>
        <p:nvPicPr>
          <p:cNvPr id="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639302"/>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descr="归纳提升"/>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89" y="621813"/>
            <a:ext cx="1748351" cy="36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1362" y="1832099"/>
            <a:ext cx="3405902" cy="422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226537" y="1334985"/>
            <a:ext cx="116472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zh-CN" altLang="zh-CN" sz="3200" b="1" kern="100" dirty="0">
                <a:latin typeface="Times New Roman" panose="02020603050405020304"/>
                <a:ea typeface="黑体" panose="02010609060101010101" charset="-122"/>
                <a:cs typeface="Times New Roman" panose="02020603050405020304"/>
              </a:rPr>
              <a:t>澄清易错易混</a:t>
            </a:r>
            <a:r>
              <a:rPr lang="en-US" altLang="zh-CN" sz="3200" b="1" kern="100" dirty="0" smtClean="0">
                <a:latin typeface="Times New Roman" panose="02020603050405020304"/>
                <a:ea typeface="黑体" panose="02010609060101010101" charset="-122"/>
                <a:cs typeface="Courier New" panose="02070309020205020404"/>
              </a:rPr>
              <a:t>·</a:t>
            </a:r>
            <a:r>
              <a:rPr lang="zh-CN" altLang="zh-CN" sz="3200" b="1" kern="100" dirty="0">
                <a:latin typeface="Times New Roman" panose="02020603050405020304"/>
                <a:ea typeface="黑体" panose="02010609060101010101" charset="-122"/>
                <a:cs typeface="Times New Roman" panose="02020603050405020304"/>
              </a:rPr>
              <a:t>强化科学思维</a:t>
            </a:r>
            <a:endParaRPr lang="zh-CN" altLang="zh-CN" sz="1200" kern="100" dirty="0">
              <a:effectLst/>
              <a:latin typeface="宋体" panose="02010600030101010101" pitchFamily="2" charset="-122"/>
              <a:cs typeface="Courier New" panose="02070309020205020404"/>
            </a:endParaRPr>
          </a:p>
        </p:txBody>
      </p:sp>
      <p:sp>
        <p:nvSpPr>
          <p:cNvPr id="5" name="矩形 1"/>
          <p:cNvSpPr>
            <a:spLocks noChangeArrowheads="1"/>
          </p:cNvSpPr>
          <p:nvPr/>
        </p:nvSpPr>
        <p:spPr bwMode="auto">
          <a:xfrm>
            <a:off x="499299" y="2198897"/>
            <a:ext cx="11192821"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Times New Roman" panose="02020603050405020304"/>
              </a:rPr>
              <a:t>易</a:t>
            </a:r>
            <a:r>
              <a:rPr lang="zh-CN" altLang="zh-CN" sz="2400" b="1" kern="100" dirty="0">
                <a:latin typeface="Times New Roman" panose="02020603050405020304"/>
                <a:cs typeface="Times New Roman" panose="02020603050405020304"/>
              </a:rPr>
              <a:t>错易混</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
        <p:nvSpPr>
          <p:cNvPr id="6" name="矩形 1"/>
          <p:cNvSpPr>
            <a:spLocks noChangeArrowheads="1"/>
          </p:cNvSpPr>
          <p:nvPr/>
        </p:nvSpPr>
        <p:spPr bwMode="auto">
          <a:xfrm>
            <a:off x="181011" y="2992910"/>
            <a:ext cx="116472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　高温和低温对酶活性的影响不同</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高温（过酸、过碱）使酶的空间结构破坏而失活，低温并没有破坏其空间结构而只是降低酶活性。因此酶在高温下失活后，即使移到适温环境中也不会恢复活性，但从低温到适温环境活性可升高</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181011" y="1400999"/>
            <a:ext cx="11647294"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　对酶的本质与性质分辨不清</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黑体" panose="02010609060101010101" charset="-122"/>
                <a:cs typeface="Times New Roman" panose="02020603050405020304"/>
              </a:rPr>
              <a:t>点拨　</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）酶是活细胞产生的具有催化作用的有机物。</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）酶只能催化热力学上允许进行的反应。</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）酶通过降低活化能加快化学反应速率。</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4</a:t>
            </a:r>
            <a:r>
              <a:rPr lang="zh-CN" altLang="zh-CN" sz="2400" b="1" kern="100" dirty="0">
                <a:latin typeface="Times New Roman" panose="02020603050405020304"/>
                <a:ea typeface="楷体_GB2312"/>
                <a:cs typeface="Times New Roman" panose="02020603050405020304"/>
              </a:rPr>
              <a:t>）酶只提高化学反应速率，缩短反应时间，不会改变化学平衡的位置。</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5</a:t>
            </a:r>
            <a:r>
              <a:rPr lang="zh-CN" altLang="zh-CN" sz="2400" b="1" kern="100" dirty="0">
                <a:latin typeface="Times New Roman" panose="02020603050405020304"/>
                <a:ea typeface="楷体_GB2312"/>
                <a:cs typeface="Times New Roman" panose="02020603050405020304"/>
              </a:rPr>
              <a:t>）在反应前后，酶的化学性质和数量将保持不变。</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6</a:t>
            </a:r>
            <a:r>
              <a:rPr lang="zh-CN" altLang="zh-CN" sz="2400" b="1" kern="100" dirty="0">
                <a:latin typeface="Times New Roman" panose="02020603050405020304"/>
                <a:ea typeface="楷体_GB2312"/>
                <a:cs typeface="Times New Roman" panose="02020603050405020304"/>
              </a:rPr>
              <a:t>）用加热的方法不能降低活化能，但会提供活化能</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1011" y="548640"/>
            <a:ext cx="11647294"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易错点</a:t>
            </a:r>
            <a:r>
              <a:rPr lang="en-US" altLang="zh-CN" sz="2400" b="1" kern="100" dirty="0">
                <a:latin typeface="Times New Roman" panose="02020603050405020304"/>
                <a:ea typeface="黑体" panose="02010609060101010101" charset="-122"/>
                <a:cs typeface="Courier New" panose="02070309020205020404"/>
              </a:rPr>
              <a:t>3</a:t>
            </a:r>
            <a:r>
              <a:rPr lang="zh-CN" altLang="zh-CN" sz="2400" b="1" kern="100" dirty="0">
                <a:latin typeface="Times New Roman" panose="02020603050405020304"/>
                <a:ea typeface="黑体" panose="02010609060101010101" charset="-122"/>
                <a:cs typeface="Times New Roman" panose="02020603050405020304"/>
              </a:rPr>
              <a:t>　酶只有催化功能，没有调节生命活动及提供能量等功能</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latin typeface="Times New Roman" panose="02020603050405020304"/>
                <a:ea typeface="黑体" panose="02010609060101010101" charset="-122"/>
                <a:cs typeface="Times New Roman" panose="02020603050405020304"/>
              </a:rPr>
              <a:t>点拨</a:t>
            </a:r>
            <a:r>
              <a:rPr lang="zh-CN" altLang="zh-CN" sz="2400" b="1" kern="100" dirty="0">
                <a:latin typeface="Times New Roman" panose="02020603050405020304"/>
                <a:ea typeface="楷体_GB2312"/>
                <a:cs typeface="Times New Roman" panose="02020603050405020304"/>
              </a:rPr>
              <a:t>　着眼于四角度比较</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酶</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与</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楷体_GB2312"/>
                <a:cs typeface="Times New Roman" panose="02020603050405020304"/>
              </a:rPr>
              <a:t>激素</a:t>
            </a:r>
            <a:r>
              <a:rPr lang="en-US" altLang="zh-CN" sz="2400" b="1" kern="100" dirty="0" smtClean="0">
                <a:latin typeface="宋体" panose="02010600030101010101" pitchFamily="2" charset="-122"/>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27650" name="Picture 2" descr="W11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0809" y="1808402"/>
            <a:ext cx="6490783" cy="406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185593" y="1689035"/>
            <a:ext cx="11647294"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下列关于酶的论述，正确的是（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①</a:t>
            </a:r>
            <a:r>
              <a:rPr lang="zh-CN" altLang="zh-CN" sz="2400" b="1" kern="100" dirty="0">
                <a:latin typeface="Times New Roman" panose="02020603050405020304"/>
                <a:cs typeface="Times New Roman" panose="02020603050405020304"/>
              </a:rPr>
              <a:t>对底物有严格的选择性　</a:t>
            </a:r>
            <a:r>
              <a:rPr lang="en-US" altLang="zh-CN" sz="2400" b="1" kern="100" dirty="0">
                <a:latin typeface="宋体" panose="02010600030101010101" pitchFamily="2" charset="-122"/>
                <a:cs typeface="Times New Roman" panose="02020603050405020304"/>
              </a:rPr>
              <a:t>②</a:t>
            </a:r>
            <a:r>
              <a:rPr lang="zh-CN" altLang="zh-CN" sz="2400" b="1" kern="100" dirty="0">
                <a:latin typeface="Times New Roman" panose="02020603050405020304"/>
                <a:cs typeface="Times New Roman" panose="02020603050405020304"/>
              </a:rPr>
              <a:t>酶既可在体内合成又可来自</a:t>
            </a:r>
            <a:r>
              <a:rPr lang="zh-CN" altLang="zh-CN" sz="2400" b="1" kern="100" dirty="0" smtClean="0">
                <a:latin typeface="Times New Roman" panose="02020603050405020304"/>
                <a:cs typeface="Times New Roman" panose="02020603050405020304"/>
              </a:rPr>
              <a:t>食物</a:t>
            </a:r>
            <a:r>
              <a:rPr lang="en-US" altLang="zh-CN" sz="2400" b="1" kern="100" dirty="0" smtClean="0">
                <a:latin typeface="Times New Roman" panose="02020603050405020304"/>
                <a:cs typeface="Times New Roman" panose="02020603050405020304"/>
              </a:rPr>
              <a:t>  </a:t>
            </a:r>
            <a:r>
              <a:rPr lang="en-US" altLang="zh-CN" sz="2400" b="1" kern="100" dirty="0" smtClean="0">
                <a:latin typeface="宋体" panose="02010600030101010101" pitchFamily="2" charset="-122"/>
                <a:cs typeface="Times New Roman" panose="02020603050405020304"/>
              </a:rPr>
              <a:t>③</a:t>
            </a:r>
            <a:r>
              <a:rPr lang="zh-CN" altLang="zh-CN" sz="2400" b="1" kern="100" dirty="0">
                <a:latin typeface="Times New Roman" panose="02020603050405020304"/>
                <a:cs typeface="Times New Roman" panose="02020603050405020304"/>
              </a:rPr>
              <a:t>温度越高酶的活性越大　</a:t>
            </a:r>
            <a:r>
              <a:rPr lang="en-US" altLang="zh-CN" sz="2400" b="1" kern="100" dirty="0">
                <a:latin typeface="宋体" panose="02010600030101010101" pitchFamily="2" charset="-122"/>
                <a:cs typeface="Times New Roman" panose="02020603050405020304"/>
              </a:rPr>
              <a:t>④</a:t>
            </a:r>
            <a:r>
              <a:rPr lang="zh-CN" altLang="zh-CN" sz="2400" b="1" kern="100" dirty="0">
                <a:latin typeface="Times New Roman" panose="02020603050405020304"/>
                <a:cs typeface="Times New Roman" panose="02020603050405020304"/>
              </a:rPr>
              <a:t>酶制剂通常在低温下保存　</a:t>
            </a:r>
            <a:r>
              <a:rPr lang="en-US" altLang="zh-CN" sz="2400" b="1" kern="100" dirty="0">
                <a:latin typeface="宋体" panose="02010600030101010101" pitchFamily="2" charset="-122"/>
                <a:cs typeface="Times New Roman" panose="02020603050405020304"/>
              </a:rPr>
              <a:t>⑤</a:t>
            </a:r>
            <a:r>
              <a:rPr lang="zh-CN" altLang="zh-CN" sz="2400" b="1" kern="100" dirty="0">
                <a:latin typeface="Times New Roman" panose="02020603050405020304"/>
                <a:cs typeface="Times New Roman" panose="02020603050405020304"/>
              </a:rPr>
              <a:t>酶不仅能降低化学反应的活化能，还具有调节生命活动等许多重要功能　</a:t>
            </a:r>
            <a:r>
              <a:rPr lang="en-US" altLang="zh-CN" sz="2400" b="1" kern="100" dirty="0">
                <a:latin typeface="宋体" panose="02010600030101010101" pitchFamily="2" charset="-122"/>
                <a:cs typeface="Times New Roman" panose="02020603050405020304"/>
              </a:rPr>
              <a:t>⑥</a:t>
            </a:r>
            <a:r>
              <a:rPr lang="zh-CN" altLang="zh-CN" sz="2400" b="1" kern="100" dirty="0">
                <a:latin typeface="Times New Roman" panose="02020603050405020304"/>
                <a:cs typeface="Times New Roman" panose="02020603050405020304"/>
              </a:rPr>
              <a:t>酶可以在细胞内或细胞外发挥催化作用　</a:t>
            </a:r>
            <a:r>
              <a:rPr lang="en-US" altLang="zh-CN" sz="2400" b="1" kern="100" dirty="0">
                <a:latin typeface="宋体" panose="02010600030101010101" pitchFamily="2" charset="-122"/>
                <a:cs typeface="Times New Roman" panose="02020603050405020304"/>
              </a:rPr>
              <a:t>⑦</a:t>
            </a:r>
            <a:r>
              <a:rPr lang="zh-CN" altLang="zh-CN" sz="2400" b="1" kern="100" dirty="0">
                <a:latin typeface="Times New Roman" panose="02020603050405020304"/>
                <a:cs typeface="Times New Roman" panose="02020603050405020304"/>
              </a:rPr>
              <a:t>酶是活细胞产生的具有催化作用的物质其多数为有机物，少数为无机物</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a:t>
            </a:r>
            <a:r>
              <a:rPr lang="en-US" altLang="zh-CN" sz="2400" b="1" kern="100" dirty="0">
                <a:latin typeface="Times New Roman" panose="02020603050405020304"/>
                <a:cs typeface="Courier New" panose="02070309020205020404"/>
              </a:rPr>
              <a:t>.</a:t>
            </a:r>
            <a:r>
              <a:rPr lang="en-US" altLang="zh-CN" sz="2400" b="1" kern="100" dirty="0">
                <a:latin typeface="宋体" panose="02010600030101010101" pitchFamily="2" charset="-122"/>
                <a:cs typeface="Times New Roman" panose="02020603050405020304"/>
              </a:rPr>
              <a:t>①③④⑦</a:t>
            </a:r>
            <a:r>
              <a:rPr lang="en-US" altLang="zh-CN" sz="2400" b="1" kern="100" dirty="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		B</a:t>
            </a:r>
            <a:r>
              <a:rPr lang="en-US" altLang="zh-CN" sz="2400" b="1" kern="100" dirty="0">
                <a:latin typeface="Times New Roman" panose="02020603050405020304"/>
                <a:cs typeface="Courier New" panose="02070309020205020404"/>
              </a:rPr>
              <a:t>.</a:t>
            </a:r>
            <a:r>
              <a:rPr lang="en-US" altLang="zh-CN" sz="2400" b="1" kern="100" dirty="0">
                <a:latin typeface="宋体" panose="02010600030101010101" pitchFamily="2" charset="-122"/>
                <a:cs typeface="Times New Roman" panose="02020603050405020304"/>
              </a:rPr>
              <a:t>①②⑤⑦</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C</a:t>
            </a:r>
            <a:r>
              <a:rPr lang="en-US" altLang="zh-CN" sz="2400" b="1" kern="100" dirty="0">
                <a:latin typeface="Times New Roman" panose="02020603050405020304"/>
                <a:cs typeface="Courier New" panose="02070309020205020404"/>
              </a:rPr>
              <a:t>.</a:t>
            </a:r>
            <a:r>
              <a:rPr lang="en-US" altLang="zh-CN" sz="2400" b="1" kern="100" dirty="0">
                <a:latin typeface="宋体" panose="02010600030101010101" pitchFamily="2" charset="-122"/>
                <a:cs typeface="Times New Roman" panose="02020603050405020304"/>
              </a:rPr>
              <a:t>①④⑥⑦</a:t>
            </a:r>
            <a:r>
              <a:rPr lang="en-US" altLang="zh-CN" sz="2400" b="1" kern="100" dirty="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		D</a:t>
            </a:r>
            <a:r>
              <a:rPr lang="en-US" altLang="zh-CN" sz="2400" b="1" kern="100" dirty="0">
                <a:latin typeface="Times New Roman" panose="02020603050405020304"/>
                <a:cs typeface="Courier New" panose="02070309020205020404"/>
              </a:rPr>
              <a:t>.</a:t>
            </a:r>
            <a:r>
              <a:rPr lang="en-US" altLang="zh-CN" sz="2400" b="1" kern="100" dirty="0" smtClean="0">
                <a:latin typeface="宋体" panose="02010600030101010101" pitchFamily="2" charset="-122"/>
                <a:cs typeface="Times New Roman" panose="02020603050405020304"/>
              </a:rPr>
              <a:t>①④⑥</a:t>
            </a:r>
            <a:endParaRPr lang="zh-CN" altLang="zh-CN" sz="1050" kern="100" dirty="0">
              <a:latin typeface="宋体" panose="02010600030101010101" pitchFamily="2" charset="-122"/>
              <a:cs typeface="Courier New" panose="02070309020205020404"/>
            </a:endParaRPr>
          </a:p>
        </p:txBody>
      </p:sp>
      <p:sp>
        <p:nvSpPr>
          <p:cNvPr id="6" name="矩形 1"/>
          <p:cNvSpPr>
            <a:spLocks noChangeArrowheads="1"/>
          </p:cNvSpPr>
          <p:nvPr/>
        </p:nvSpPr>
        <p:spPr bwMode="auto">
          <a:xfrm>
            <a:off x="263352" y="895206"/>
            <a:ext cx="11647294"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00655" algn="l"/>
              </a:tabLst>
            </a:pPr>
            <a:r>
              <a:rPr lang="en-US" altLang="zh-CN" sz="2400" b="1" kern="10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深度纠错</a:t>
            </a:r>
            <a:r>
              <a:rPr lang="en-US" altLang="zh-CN" sz="2400" b="1" kern="100" dirty="0">
                <a:latin typeface="Times New Roman" panose="02020603050405020304"/>
                <a:cs typeface="Courier New" panose="02070309020205020404"/>
              </a:rPr>
              <a:t>]</a:t>
            </a:r>
            <a:endParaRPr lang="zh-CN" altLang="zh-CN" sz="1050" kern="100" dirty="0">
              <a:effectLst/>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185593" y="2250746"/>
            <a:ext cx="116472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酶只能由活细胞合成，不能来自食物，</a:t>
            </a:r>
            <a:r>
              <a:rPr lang="en-US" altLang="zh-CN" sz="2400" b="1" kern="100" dirty="0">
                <a:solidFill>
                  <a:srgbClr val="0000FF"/>
                </a:solidFill>
                <a:latin typeface="宋体" panose="02010600030101010101" pitchFamily="2" charset="-122"/>
                <a:ea typeface="仿宋_GB2312"/>
                <a:cs typeface="Times New Roman" panose="02020603050405020304"/>
              </a:rPr>
              <a:t>②</a:t>
            </a:r>
            <a:r>
              <a:rPr lang="zh-CN" altLang="zh-CN" sz="2400" b="1" kern="100" dirty="0">
                <a:solidFill>
                  <a:srgbClr val="0000FF"/>
                </a:solidFill>
                <a:latin typeface="Times New Roman" panose="02020603050405020304"/>
                <a:ea typeface="仿宋_GB2312"/>
                <a:cs typeface="Times New Roman" panose="02020603050405020304"/>
              </a:rPr>
              <a:t>错误；温度过高会使酶失活，</a:t>
            </a:r>
            <a:r>
              <a:rPr lang="en-US" altLang="zh-CN" sz="2400" b="1" kern="100" dirty="0">
                <a:solidFill>
                  <a:srgbClr val="0000FF"/>
                </a:solidFill>
                <a:latin typeface="宋体" panose="02010600030101010101" pitchFamily="2" charset="-122"/>
                <a:ea typeface="仿宋_GB2312"/>
                <a:cs typeface="Times New Roman" panose="02020603050405020304"/>
              </a:rPr>
              <a:t>③</a:t>
            </a:r>
            <a:r>
              <a:rPr lang="zh-CN" altLang="zh-CN" sz="2400" b="1" kern="100" dirty="0">
                <a:solidFill>
                  <a:srgbClr val="0000FF"/>
                </a:solidFill>
                <a:latin typeface="Times New Roman" panose="02020603050405020304"/>
                <a:ea typeface="仿宋_GB2312"/>
                <a:cs typeface="Times New Roman" panose="02020603050405020304"/>
              </a:rPr>
              <a:t>错误；酶只具催化作用，不具调节等其他作用，</a:t>
            </a:r>
            <a:r>
              <a:rPr lang="en-US" altLang="zh-CN" sz="2400" b="1" kern="100" dirty="0">
                <a:solidFill>
                  <a:srgbClr val="0000FF"/>
                </a:solidFill>
                <a:latin typeface="宋体" panose="02010600030101010101" pitchFamily="2" charset="-122"/>
                <a:ea typeface="仿宋_GB2312"/>
                <a:cs typeface="Times New Roman" panose="02020603050405020304"/>
              </a:rPr>
              <a:t>⑤</a:t>
            </a:r>
            <a:r>
              <a:rPr lang="zh-CN" altLang="zh-CN" sz="2400" b="1" kern="100" dirty="0">
                <a:solidFill>
                  <a:srgbClr val="0000FF"/>
                </a:solidFill>
                <a:latin typeface="Times New Roman" panose="02020603050405020304"/>
                <a:ea typeface="仿宋_GB2312"/>
                <a:cs typeface="Times New Roman" panose="02020603050405020304"/>
              </a:rPr>
              <a:t>错误；酶都是有机物，</a:t>
            </a:r>
            <a:r>
              <a:rPr lang="en-US" altLang="zh-CN" sz="2400" b="1" kern="100" dirty="0">
                <a:solidFill>
                  <a:srgbClr val="0000FF"/>
                </a:solidFill>
                <a:latin typeface="宋体" panose="02010600030101010101" pitchFamily="2" charset="-122"/>
                <a:ea typeface="仿宋_GB2312"/>
                <a:cs typeface="Times New Roman" panose="02020603050405020304"/>
              </a:rPr>
              <a:t>⑦</a:t>
            </a:r>
            <a:r>
              <a:rPr lang="zh-CN" altLang="zh-CN" sz="2400" b="1" kern="100" dirty="0">
                <a:solidFill>
                  <a:srgbClr val="0000FF"/>
                </a:solidFill>
                <a:latin typeface="Times New Roman" panose="02020603050405020304"/>
                <a:ea typeface="仿宋_GB2312"/>
                <a:cs typeface="Times New Roman" panose="02020603050405020304"/>
              </a:rPr>
              <a:t>错误。</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85593" y="1124712"/>
            <a:ext cx="116472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细胞代谢能在常温常压下迅速有序地进行，离不开酶的作用。下列叙述错误的是（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酶是所有活细胞都含有的具有催化作用的有机物</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有些酶需通过内质网和高尔基体进行加工、运输</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酶是在核糖体上合成的，分布在不同的细胞器中</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酶空间结构的改变可导致其活性部分或全部丧失</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酶若不是蛋白质，则其合成场所并非核糖体，</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不正确。</a:t>
            </a:r>
            <a:endParaRPr lang="zh-CN" altLang="zh-CN" sz="1050" kern="100" dirty="0">
              <a:solidFill>
                <a:srgbClr val="0000FF"/>
              </a:solidFill>
              <a:latin typeface="宋体" panose="02010600030101010101" pitchFamily="2" charset="-122"/>
              <a:cs typeface="Courier New" panose="02070309020205020404"/>
            </a:endParaRPr>
          </a:p>
          <a:p>
            <a:pPr marL="709295" lvl="1" indent="-457200" algn="just">
              <a:lnSpc>
                <a:spcPct val="150000"/>
              </a:lnSpc>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C</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666961"/>
            <a:ext cx="11647294"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2018·</a:t>
            </a:r>
            <a:r>
              <a:rPr lang="zh-CN" altLang="zh-CN" sz="2400" b="1" kern="100" dirty="0">
                <a:latin typeface="Times New Roman" panose="02020603050405020304"/>
                <a:ea typeface="楷体_GB2312"/>
                <a:cs typeface="Times New Roman" panose="02020603050405020304"/>
              </a:rPr>
              <a:t>经典高考）</a:t>
            </a:r>
            <a:r>
              <a:rPr lang="zh-CN" altLang="zh-CN" sz="2400" b="1" kern="100" dirty="0">
                <a:latin typeface="Times New Roman" panose="02020603050405020304"/>
                <a:cs typeface="Times New Roman" panose="02020603050405020304"/>
              </a:rPr>
              <a:t>酶是生物催化剂，其作用受</a:t>
            </a:r>
            <a:r>
              <a:rPr lang="en-US" altLang="zh-CN" sz="2400" b="1" kern="100" dirty="0">
                <a:latin typeface="Times New Roman" panose="02020603050405020304"/>
                <a:cs typeface="Courier New" panose="02070309020205020404"/>
              </a:rPr>
              <a:t>pH</a:t>
            </a:r>
            <a:r>
              <a:rPr lang="zh-CN" altLang="zh-CN" sz="2400" b="1" kern="100" dirty="0">
                <a:latin typeface="Times New Roman" panose="02020603050405020304"/>
                <a:cs typeface="Times New Roman" panose="02020603050405020304"/>
              </a:rPr>
              <a:t>等因素的影响。下列叙述错误的是（　　）</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酶分子有一定的形状，其形状与底物的结合无关</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绝大多数酶是蛋白质，其作用的强弱可用酶活性表示</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麦芽糖酶能催化麦芽糖的水解，不能催化蔗糖的水解</a:t>
            </a:r>
            <a:endParaRPr lang="zh-CN" altLang="zh-CN" sz="1050" kern="100" dirty="0">
              <a:latin typeface="宋体" panose="02010600030101010101" pitchFamily="2" charset="-122"/>
              <a:cs typeface="Courier New" panose="02070309020205020404"/>
            </a:endParaRPr>
          </a:p>
          <a:p>
            <a:pPr marL="709295" lvl="1" indent="-457200" algn="just">
              <a:lnSpc>
                <a:spcPct val="150000"/>
              </a:lnSpc>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将胃蛋白酶加入到</a:t>
            </a:r>
            <a:r>
              <a:rPr lang="en-US" altLang="zh-CN" sz="2400" b="1" kern="100" dirty="0">
                <a:latin typeface="Times New Roman" panose="02020603050405020304"/>
                <a:cs typeface="Courier New" panose="02070309020205020404"/>
              </a:rPr>
              <a:t>pH10</a:t>
            </a:r>
            <a:r>
              <a:rPr lang="zh-CN" altLang="zh-CN" sz="2400" b="1" kern="100" dirty="0">
                <a:latin typeface="Times New Roman" panose="02020603050405020304"/>
                <a:cs typeface="Times New Roman" panose="02020603050405020304"/>
              </a:rPr>
              <a:t>的溶液中，其空间结构会</a:t>
            </a:r>
            <a:r>
              <a:rPr lang="zh-CN" altLang="zh-CN" sz="2400" b="1" kern="100" dirty="0" smtClean="0">
                <a:latin typeface="Times New Roman" panose="02020603050405020304"/>
                <a:cs typeface="Times New Roman" panose="02020603050405020304"/>
              </a:rPr>
              <a:t>改变</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酶</a:t>
            </a:r>
            <a:r>
              <a:rPr lang="zh-CN" altLang="en-US" dirty="0">
                <a:solidFill>
                  <a:schemeClr val="accent2">
                    <a:lumMod val="100000"/>
                  </a:schemeClr>
                </a:solidFill>
                <a:latin typeface="黑体" panose="02010609060101010101" charset="-122"/>
                <a:ea typeface="黑体" panose="02010609060101010101" charset="-122"/>
              </a:rPr>
              <a:t>的本质和</a:t>
            </a:r>
            <a:r>
              <a:rPr lang="zh-CN" altLang="en-US" dirty="0" smtClean="0">
                <a:solidFill>
                  <a:schemeClr val="accent2">
                    <a:lumMod val="100000"/>
                  </a:schemeClr>
                </a:solidFill>
                <a:latin typeface="黑体" panose="02010609060101010101" charset="-122"/>
                <a:ea typeface="黑体" panose="02010609060101010101" charset="-122"/>
              </a:rPr>
              <a:t>作用（知识精讲）</a:t>
            </a:r>
            <a:endParaRPr lang="zh-CN" altLang="en-US" dirty="0"/>
          </a:p>
        </p:txBody>
      </p:sp>
      <p:sp>
        <p:nvSpPr>
          <p:cNvPr id="4" name="矩形 3"/>
          <p:cNvSpPr/>
          <p:nvPr/>
        </p:nvSpPr>
        <p:spPr>
          <a:xfrm>
            <a:off x="0" y="465826"/>
            <a:ext cx="3634328" cy="584775"/>
          </a:xfrm>
          <a:prstGeom prst="rect">
            <a:avLst/>
          </a:prstGeom>
        </p:spPr>
        <p:txBody>
          <a:bodyPr wrap="none">
            <a:spAutoFit/>
          </a:bodyPr>
          <a:lstStyle/>
          <a:p>
            <a:pPr indent="266700" algn="just">
              <a:spcAft>
                <a:spcPts val="0"/>
              </a:spcAft>
            </a:pPr>
            <a:r>
              <a:rPr lang="en-US" altLang="zh-CN" sz="3200" kern="100" dirty="0">
                <a:latin typeface="Times New Roman" panose="02020603050405020304" pitchFamily="18" charset="0"/>
                <a:ea typeface="黑体" panose="02010609060101010101" charset="-122"/>
                <a:cs typeface="Courier New" panose="02070309020205020404" pitchFamily="49" charset="0"/>
              </a:rPr>
              <a:t>1.</a:t>
            </a:r>
            <a:r>
              <a:rPr lang="zh-CN" altLang="zh-CN" sz="3200" kern="100" dirty="0">
                <a:latin typeface="Times New Roman" panose="02020603050405020304" pitchFamily="18" charset="0"/>
                <a:ea typeface="黑体" panose="02010609060101010101" charset="-122"/>
                <a:cs typeface="Times New Roman" panose="02020603050405020304" pitchFamily="18" charset="0"/>
              </a:rPr>
              <a:t>酶的作用与本质</a:t>
            </a:r>
            <a:endParaRPr lang="zh-CN" altLang="zh-CN" sz="3200" kern="100" dirty="0">
              <a:latin typeface="宋体" panose="02010600030101010101" pitchFamily="2" charset="-122"/>
              <a:cs typeface="Courier New" panose="02070309020205020404" pitchFamily="49" charset="0"/>
            </a:endParaRPr>
          </a:p>
        </p:txBody>
      </p:sp>
      <p:pic>
        <p:nvPicPr>
          <p:cNvPr id="1026" name="Picture 2" descr="6S13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1740" y="1347611"/>
            <a:ext cx="7477723" cy="44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a:xfrm>
            <a:off x="5649603" y="2212643"/>
            <a:ext cx="1393753" cy="455889"/>
          </a:xfrm>
          <a:prstGeom prst="roundRect">
            <a:avLst/>
          </a:prstGeom>
          <a:noFill/>
          <a:ln w="28575">
            <a:solidFill>
              <a:srgbClr val="00B0F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316393" y="2965542"/>
            <a:ext cx="1083213" cy="455889"/>
          </a:xfrm>
          <a:prstGeom prst="roundRect">
            <a:avLst/>
          </a:prstGeom>
          <a:noFill/>
          <a:ln w="28575">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649603" y="4482508"/>
            <a:ext cx="1083213" cy="455889"/>
          </a:xfrm>
          <a:prstGeom prst="roundRect">
            <a:avLst/>
          </a:prstGeom>
          <a:noFill/>
          <a:ln w="28575">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578947" y="2963204"/>
            <a:ext cx="747933" cy="455889"/>
          </a:xfrm>
          <a:prstGeom prst="roundRect">
            <a:avLst/>
          </a:prstGeom>
          <a:noFill/>
          <a:ln w="28575">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6942405" y="4440303"/>
            <a:ext cx="1146518" cy="455889"/>
          </a:xfrm>
          <a:prstGeom prst="roundRect">
            <a:avLst/>
          </a:prstGeom>
          <a:noFill/>
          <a:ln w="28575">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219949" y="2476500"/>
            <a:ext cx="3619501" cy="2952750"/>
            <a:chOff x="7219950" y="2381250"/>
            <a:chExt cx="3352800" cy="2952750"/>
          </a:xfrm>
        </p:grpSpPr>
        <p:cxnSp>
          <p:nvCxnSpPr>
            <p:cNvPr id="19" name="直接连接符 18"/>
            <p:cNvCxnSpPr/>
            <p:nvPr/>
          </p:nvCxnSpPr>
          <p:spPr>
            <a:xfrm>
              <a:off x="7219950" y="2400300"/>
              <a:ext cx="3352800"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572750" y="2381250"/>
              <a:ext cx="0" cy="295275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326880" y="5314950"/>
              <a:ext cx="1245870"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56360" y="4659630"/>
            <a:ext cx="1627505" cy="583565"/>
          </a:xfrm>
          <a:prstGeom prst="rect">
            <a:avLst/>
          </a:prstGeom>
          <a:noFill/>
        </p:spPr>
        <p:txBody>
          <a:bodyPr wrap="none" rtlCol="0">
            <a:spAutoFit/>
          </a:bodyPr>
          <a:lstStyle/>
          <a:p>
            <a:r>
              <a:rPr lang="zh-CN" altLang="en-US" sz="3200" b="1" dirty="0" smtClean="0">
                <a:solidFill>
                  <a:srgbClr val="FF0000"/>
                </a:solidFill>
              </a:rPr>
              <a:t>课本</a:t>
            </a:r>
            <a:r>
              <a:rPr lang="en-US" altLang="zh-CN" sz="3200" b="1" dirty="0" smtClean="0">
                <a:solidFill>
                  <a:srgbClr val="FF0000"/>
                </a:solidFill>
              </a:rPr>
              <a:t>P83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6" presetClass="emph" presetSubtype="0" repeatCount="400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500"/>
                                        <p:tgtEl>
                                          <p:spTgt spid="7"/>
                                        </p:tgtEl>
                                      </p:cBhvr>
                                    </p:animEffect>
                                  </p:childTnLst>
                                </p:cTn>
                              </p:par>
                            </p:childTnLst>
                          </p:cTn>
                        </p:par>
                        <p:par>
                          <p:cTn id="22" fill="hold">
                            <p:stCondLst>
                              <p:cond delay="500"/>
                            </p:stCondLst>
                            <p:childTnLst>
                              <p:par>
                                <p:cTn id="23" presetID="26" presetClass="emph" presetSubtype="0" repeatCount="4000" fill="hold" grpId="1" nodeType="afterEffect">
                                  <p:stCondLst>
                                    <p:cond delay="0"/>
                                  </p:stCondLst>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500"/>
                                        <p:tgtEl>
                                          <p:spTgt spid="8"/>
                                        </p:tgtEl>
                                      </p:cBhvr>
                                    </p:animEffect>
                                  </p:childTnLst>
                                </p:cTn>
                              </p:par>
                            </p:childTnLst>
                          </p:cTn>
                        </p:par>
                        <p:par>
                          <p:cTn id="31" fill="hold">
                            <p:stCondLst>
                              <p:cond delay="500"/>
                            </p:stCondLst>
                            <p:childTnLst>
                              <p:par>
                                <p:cTn id="32" presetID="26" presetClass="emph" presetSubtype="0" repeatCount="4000" fill="hold" grpId="1" nodeType="afterEffect">
                                  <p:stCondLst>
                                    <p:cond delay="0"/>
                                  </p:stCondLst>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heel(1)">
                                      <p:cBhvr>
                                        <p:cTn id="39" dur="500"/>
                                        <p:tgtEl>
                                          <p:spTgt spid="9"/>
                                        </p:tgtEl>
                                      </p:cBhvr>
                                    </p:animEffect>
                                  </p:childTnLst>
                                </p:cTn>
                              </p:par>
                            </p:childTnLst>
                          </p:cTn>
                        </p:par>
                        <p:par>
                          <p:cTn id="40" fill="hold">
                            <p:stCondLst>
                              <p:cond delay="500"/>
                            </p:stCondLst>
                            <p:childTnLst>
                              <p:par>
                                <p:cTn id="41" presetID="26" presetClass="emph" presetSubtype="0" repeatCount="4000" fill="hold" grpId="1" nodeType="after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500"/>
                                        <p:tgtEl>
                                          <p:spTgt spid="10"/>
                                        </p:tgtEl>
                                      </p:cBhvr>
                                    </p:animEffect>
                                  </p:childTnLst>
                                </p:cTn>
                              </p:par>
                            </p:childTnLst>
                          </p:cTn>
                        </p:par>
                        <p:par>
                          <p:cTn id="49" fill="hold">
                            <p:stCondLst>
                              <p:cond delay="500"/>
                            </p:stCondLst>
                            <p:childTnLst>
                              <p:par>
                                <p:cTn id="50" presetID="26" presetClass="emph" presetSubtype="0" repeatCount="4000" fill="hold" grpId="1" nodeType="afterEffect">
                                  <p:stCondLst>
                                    <p:cond delay="0"/>
                                  </p:stCondLst>
                                  <p:childTnLst>
                                    <p:animEffect transition="out" filter="fade">
                                      <p:cBhvr>
                                        <p:cTn id="51" dur="500" tmFilter="0, 0; .2, .5; .8, .5; 1, 0"/>
                                        <p:tgtEl>
                                          <p:spTgt spid="10"/>
                                        </p:tgtEl>
                                      </p:cBhvr>
                                    </p:animEffect>
                                    <p:animScale>
                                      <p:cBhvr>
                                        <p:cTn id="5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185593" y="1718822"/>
            <a:ext cx="116472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酶之所以能在室温下催化底物分子发生反应，是因为酶分子具有一定的形状，恰好能和底物分子结合，</a:t>
            </a:r>
            <a:r>
              <a:rPr lang="en-US" altLang="zh-CN" sz="2400" b="1" kern="100" dirty="0">
                <a:solidFill>
                  <a:srgbClr val="0000FF"/>
                </a:solidFill>
                <a:latin typeface="Times New Roman" panose="02020603050405020304"/>
                <a:ea typeface="仿宋_GB2312"/>
                <a:cs typeface="Courier New" panose="02070309020205020404"/>
              </a:rPr>
              <a:t>A</a:t>
            </a:r>
            <a:r>
              <a:rPr lang="zh-CN" altLang="zh-CN" sz="2400" b="1" kern="100" dirty="0">
                <a:solidFill>
                  <a:srgbClr val="0000FF"/>
                </a:solidFill>
                <a:latin typeface="Times New Roman" panose="02020603050405020304"/>
                <a:ea typeface="仿宋_GB2312"/>
                <a:cs typeface="Times New Roman" panose="02020603050405020304"/>
              </a:rPr>
              <a:t>错误；绝大多数酶是蛋白质，少数是</a:t>
            </a:r>
            <a:r>
              <a:rPr lang="en-US" altLang="zh-CN" sz="2400" b="1" kern="100" dirty="0">
                <a:solidFill>
                  <a:srgbClr val="0000FF"/>
                </a:solidFill>
                <a:latin typeface="Times New Roman" panose="02020603050405020304"/>
                <a:ea typeface="仿宋_GB2312"/>
                <a:cs typeface="Courier New" panose="02070309020205020404"/>
              </a:rPr>
              <a:t>RNA</a:t>
            </a:r>
            <a:r>
              <a:rPr lang="zh-CN" altLang="zh-CN" sz="2400" b="1" kern="100" dirty="0">
                <a:solidFill>
                  <a:srgbClr val="0000FF"/>
                </a:solidFill>
                <a:latin typeface="Times New Roman" panose="02020603050405020304"/>
                <a:ea typeface="仿宋_GB2312"/>
                <a:cs typeface="Times New Roman" panose="02020603050405020304"/>
              </a:rPr>
              <a:t>，其作用的强弱可用酶活性表示，</a:t>
            </a:r>
            <a:r>
              <a:rPr lang="en-US" altLang="zh-CN" sz="2400" b="1" kern="100" dirty="0">
                <a:solidFill>
                  <a:srgbClr val="0000FF"/>
                </a:solidFill>
                <a:latin typeface="Times New Roman" panose="02020603050405020304"/>
                <a:ea typeface="仿宋_GB2312"/>
                <a:cs typeface="Courier New" panose="02070309020205020404"/>
              </a:rPr>
              <a:t>B</a:t>
            </a:r>
            <a:r>
              <a:rPr lang="zh-CN" altLang="zh-CN" sz="2400" b="1" kern="100" dirty="0">
                <a:solidFill>
                  <a:srgbClr val="0000FF"/>
                </a:solidFill>
                <a:latin typeface="Times New Roman" panose="02020603050405020304"/>
                <a:ea typeface="仿宋_GB2312"/>
                <a:cs typeface="Times New Roman" panose="02020603050405020304"/>
              </a:rPr>
              <a:t>正确；酶具有专一性，因此麦芽糖酶能催化麦芽糖水解，却不能催化蔗糖水解，</a:t>
            </a:r>
            <a:r>
              <a:rPr lang="en-US" altLang="zh-CN" sz="2400" b="1" kern="100" dirty="0">
                <a:solidFill>
                  <a:srgbClr val="0000FF"/>
                </a:solidFill>
                <a:latin typeface="Times New Roman" panose="02020603050405020304"/>
                <a:ea typeface="仿宋_GB2312"/>
                <a:cs typeface="Courier New" panose="02070309020205020404"/>
              </a:rPr>
              <a:t>C</a:t>
            </a:r>
            <a:r>
              <a:rPr lang="zh-CN" altLang="zh-CN" sz="2400" b="1" kern="100" dirty="0">
                <a:solidFill>
                  <a:srgbClr val="0000FF"/>
                </a:solidFill>
                <a:latin typeface="Times New Roman" panose="02020603050405020304"/>
                <a:ea typeface="仿宋_GB2312"/>
                <a:cs typeface="Times New Roman" panose="02020603050405020304"/>
              </a:rPr>
              <a:t>正确；过酸过碱会导致酶分子因空间结构的改变而失活，</a:t>
            </a:r>
            <a:r>
              <a:rPr lang="en-US" altLang="zh-CN" sz="2400" b="1" kern="100" dirty="0">
                <a:solidFill>
                  <a:srgbClr val="0000FF"/>
                </a:solidFill>
                <a:latin typeface="Times New Roman" panose="02020603050405020304"/>
                <a:ea typeface="仿宋_GB2312"/>
                <a:cs typeface="Courier New" panose="02070309020205020404"/>
              </a:rPr>
              <a:t>D</a:t>
            </a:r>
            <a:r>
              <a:rPr lang="zh-CN" altLang="zh-CN" sz="2400" b="1" kern="100" dirty="0">
                <a:solidFill>
                  <a:srgbClr val="0000FF"/>
                </a:solidFill>
                <a:latin typeface="Times New Roman" panose="02020603050405020304"/>
                <a:ea typeface="仿宋_GB2312"/>
                <a:cs typeface="Times New Roman" panose="02020603050405020304"/>
              </a:rPr>
              <a:t>正确。</a:t>
            </a:r>
            <a:endParaRPr lang="zh-CN" altLang="zh-CN" sz="1050" kern="100" dirty="0">
              <a:solidFill>
                <a:srgbClr val="0000FF"/>
              </a:solidFill>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A</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有关酶的发现历程（</a:t>
            </a:r>
            <a:r>
              <a:rPr lang="zh-CN" altLang="en-US" b="1" dirty="0" smtClean="0">
                <a:solidFill>
                  <a:srgbClr val="FF0000"/>
                </a:solidFill>
              </a:rPr>
              <a:t>课本</a:t>
            </a:r>
            <a:r>
              <a:rPr lang="en-US" altLang="zh-CN" b="1" dirty="0" smtClean="0">
                <a:solidFill>
                  <a:srgbClr val="FF0000"/>
                </a:solidFill>
              </a:rPr>
              <a:t>P81</a:t>
            </a:r>
            <a:r>
              <a:rPr lang="zh-CN" altLang="en-US" dirty="0" smtClean="0"/>
              <a:t>）</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smtClean="0"/>
              <a:t>斯帕兰扎尼</a:t>
            </a:r>
          </a:p>
          <a:p>
            <a:pPr marL="514350" indent="-514350">
              <a:buFont typeface="+mj-lt"/>
              <a:buAutoNum type="arabicPeriod"/>
            </a:pPr>
            <a:r>
              <a:rPr lang="zh-CN" altLang="en-US" b="1" dirty="0" smtClean="0"/>
              <a:t>巴斯德</a:t>
            </a:r>
            <a:r>
              <a:rPr lang="en-US" altLang="zh-CN" b="1" dirty="0" smtClean="0"/>
              <a:t>		</a:t>
            </a:r>
            <a:r>
              <a:rPr lang="zh-CN" altLang="en-US" b="1" dirty="0" smtClean="0"/>
              <a:t>李比希</a:t>
            </a:r>
            <a:endParaRPr lang="en-US" altLang="zh-CN" b="1" dirty="0" smtClean="0"/>
          </a:p>
          <a:p>
            <a:pPr marL="514350" indent="-514350">
              <a:buFont typeface="+mj-lt"/>
              <a:buAutoNum type="arabicPeriod"/>
            </a:pPr>
            <a:r>
              <a:rPr lang="zh-CN" altLang="en-US" b="1" dirty="0"/>
              <a:t>毕希</a:t>
            </a:r>
            <a:r>
              <a:rPr lang="zh-CN" altLang="en-US" b="1" dirty="0" smtClean="0"/>
              <a:t>纳</a:t>
            </a:r>
            <a:endParaRPr lang="en-US" altLang="zh-CN" b="1" dirty="0" smtClean="0"/>
          </a:p>
          <a:p>
            <a:pPr marL="514350" indent="-514350">
              <a:buFont typeface="+mj-lt"/>
              <a:buAutoNum type="arabicPeriod"/>
            </a:pPr>
            <a:r>
              <a:rPr lang="zh-CN" altLang="en-US" b="1" dirty="0"/>
              <a:t>萨姆</a:t>
            </a:r>
            <a:r>
              <a:rPr lang="zh-CN" altLang="en-US" b="1" dirty="0" smtClean="0"/>
              <a:t>纳</a:t>
            </a:r>
            <a:endParaRPr lang="en-US" altLang="zh-CN" b="1" dirty="0" smtClean="0"/>
          </a:p>
          <a:p>
            <a:pPr marL="514350" indent="-514350">
              <a:buFont typeface="+mj-lt"/>
              <a:buAutoNum type="arabicPeriod"/>
            </a:pPr>
            <a:r>
              <a:rPr lang="zh-CN" altLang="en-US" b="1" dirty="0" smtClean="0"/>
              <a:t>切赫，奥特曼</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i="1" dirty="0"/>
              <a:t>酶化学本质的探索历程</a:t>
            </a:r>
            <a:endParaRPr lang="zh-CN" altLang="en-US" dirty="0"/>
          </a:p>
        </p:txBody>
      </p:sp>
      <p:sp>
        <p:nvSpPr>
          <p:cNvPr id="3" name="内容占位符 2"/>
          <p:cNvSpPr>
            <a:spLocks noGrp="1"/>
          </p:cNvSpPr>
          <p:nvPr>
            <p:ph idx="1"/>
          </p:nvPr>
        </p:nvSpPr>
        <p:spPr>
          <a:xfrm>
            <a:off x="609600" y="1600200"/>
            <a:ext cx="10972800" cy="5257800"/>
          </a:xfrm>
        </p:spPr>
        <p:txBody>
          <a:bodyPr>
            <a:normAutofit/>
          </a:bodyPr>
          <a:lstStyle/>
          <a:p>
            <a:r>
              <a:rPr lang="zh-CN" altLang="zh-CN" b="1" dirty="0"/>
              <a:t>巴斯德：酿酒发酵离不开活细胞即酵母细胞；</a:t>
            </a:r>
          </a:p>
          <a:p>
            <a:r>
              <a:rPr lang="zh-CN" altLang="zh-CN" b="1" dirty="0"/>
              <a:t>李比希：酿酒发酵是由于酵母细胞中某些物质，且这些物质只有在酵母细胞死亡并裂解后才能发挥作用；</a:t>
            </a:r>
          </a:p>
          <a:p>
            <a:r>
              <a:rPr lang="zh-CN" altLang="en-US" b="1" dirty="0"/>
              <a:t>毕</a:t>
            </a:r>
            <a:r>
              <a:rPr lang="zh-CN" altLang="zh-CN" b="1" dirty="0" smtClean="0"/>
              <a:t>希</a:t>
            </a:r>
            <a:r>
              <a:rPr lang="zh-CN" altLang="zh-CN" b="1" dirty="0"/>
              <a:t>纳：通过用石英砂研磨酵母细胞（破坏细胞结构），加压过滤得到提取液，发现也可以酿酒→提出“酿酶”；</a:t>
            </a:r>
          </a:p>
          <a:p>
            <a:r>
              <a:rPr lang="zh-CN" altLang="zh-CN" b="1" dirty="0"/>
              <a:t>萨姆纳：用丙酮成功提取刀豆种子中</a:t>
            </a:r>
            <a:r>
              <a:rPr lang="zh-CN" altLang="zh-CN" b="1" dirty="0">
                <a:solidFill>
                  <a:srgbClr val="FF0000"/>
                </a:solidFill>
              </a:rPr>
              <a:t>脲酶</a:t>
            </a:r>
            <a:r>
              <a:rPr lang="zh-CN" altLang="zh-CN" b="1" dirty="0"/>
              <a:t>（能够使尿素分解成氨和二氧化碳），并证明是蛋白质；</a:t>
            </a:r>
          </a:p>
          <a:p>
            <a:r>
              <a:rPr lang="zh-CN" altLang="zh-CN" b="1" dirty="0"/>
              <a:t>其他科学家：证明胃蛋白酶、胰蛋白酶等都是蛋白质；</a:t>
            </a:r>
          </a:p>
          <a:p>
            <a:r>
              <a:rPr lang="zh-CN" altLang="zh-CN" b="1" dirty="0"/>
              <a:t>切赫和奥斯曼：少数</a:t>
            </a:r>
            <a:r>
              <a:rPr lang="en-US" altLang="zh-CN" b="1" dirty="0"/>
              <a:t>RNA</a:t>
            </a:r>
            <a:r>
              <a:rPr lang="zh-CN" altLang="zh-CN" b="1" dirty="0"/>
              <a:t>也具备催化功能，也是酶</a:t>
            </a:r>
            <a:r>
              <a:rPr lang="zh-CN" altLang="zh-CN" b="1" dirty="0" smtClean="0"/>
              <a:t>；</a:t>
            </a:r>
            <a:endParaRPr lang="zh-CN" altLang="zh-CN" b="1" dirty="0"/>
          </a:p>
        </p:txBody>
      </p:sp>
    </p:spTree>
    <p:extLst>
      <p:ext uri="{BB962C8B-B14F-4D97-AF65-F5344CB8AC3E}">
        <p14:creationId xmlns:p14="http://schemas.microsoft.com/office/powerpoint/2010/main" val="282810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accent2">
                    <a:lumMod val="100000"/>
                  </a:schemeClr>
                </a:solidFill>
                <a:latin typeface="黑体" panose="02010609060101010101" charset="-122"/>
                <a:ea typeface="黑体" panose="02010609060101010101" charset="-122"/>
              </a:rPr>
              <a:t>考点一  酶</a:t>
            </a:r>
            <a:r>
              <a:rPr lang="zh-CN" altLang="en-US" dirty="0">
                <a:solidFill>
                  <a:schemeClr val="accent2">
                    <a:lumMod val="100000"/>
                  </a:schemeClr>
                </a:solidFill>
                <a:latin typeface="黑体" panose="02010609060101010101" charset="-122"/>
                <a:ea typeface="黑体" panose="02010609060101010101" charset="-122"/>
              </a:rPr>
              <a:t>的本质和</a:t>
            </a:r>
            <a:r>
              <a:rPr lang="zh-CN" altLang="en-US" dirty="0" smtClean="0">
                <a:solidFill>
                  <a:schemeClr val="accent2">
                    <a:lumMod val="100000"/>
                  </a:schemeClr>
                </a:solidFill>
                <a:latin typeface="黑体" panose="02010609060101010101" charset="-122"/>
                <a:ea typeface="黑体" panose="02010609060101010101" charset="-122"/>
              </a:rPr>
              <a:t>作用（知识精讲）</a:t>
            </a:r>
            <a:endParaRPr lang="zh-CN" altLang="en-US" dirty="0"/>
          </a:p>
        </p:txBody>
      </p:sp>
      <p:sp>
        <p:nvSpPr>
          <p:cNvPr id="7" name="TextBox 6"/>
          <p:cNvSpPr txBox="1">
            <a:spLocks noChangeArrowheads="1"/>
          </p:cNvSpPr>
          <p:nvPr/>
        </p:nvSpPr>
        <p:spPr bwMode="auto">
          <a:xfrm>
            <a:off x="241540" y="572687"/>
            <a:ext cx="522541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latin typeface="Times New Roman" panose="02020603050405020304" pitchFamily="18" charset="0"/>
              </a:rPr>
              <a:t>2.</a:t>
            </a:r>
            <a:r>
              <a:rPr lang="zh-CN" altLang="en-US" sz="3200" b="1" dirty="0">
                <a:latin typeface="Times New Roman" panose="02020603050405020304" pitchFamily="18" charset="0"/>
              </a:rPr>
              <a:t>酶</a:t>
            </a:r>
            <a:r>
              <a:rPr lang="zh-CN" altLang="en-US" sz="3200" b="1" dirty="0" smtClean="0">
                <a:latin typeface="Times New Roman" panose="02020603050405020304" pitchFamily="18" charset="0"/>
              </a:rPr>
              <a:t>的</a:t>
            </a:r>
            <a:r>
              <a:rPr lang="zh-CN" altLang="en-US" sz="3200" b="1" dirty="0">
                <a:latin typeface="Times New Roman" panose="02020603050405020304" pitchFamily="18" charset="0"/>
              </a:rPr>
              <a:t>作用机理（</a:t>
            </a:r>
            <a:r>
              <a:rPr lang="zh-CN" altLang="en-US" sz="3200" b="1" dirty="0">
                <a:solidFill>
                  <a:srgbClr val="FF0000"/>
                </a:solidFill>
                <a:latin typeface="Times New Roman" panose="02020603050405020304" pitchFamily="18" charset="0"/>
              </a:rPr>
              <a:t>课本</a:t>
            </a:r>
            <a:r>
              <a:rPr lang="en-US" altLang="zh-CN" sz="3200" b="1" dirty="0">
                <a:solidFill>
                  <a:srgbClr val="FF0000"/>
                </a:solidFill>
                <a:latin typeface="Times New Roman" panose="02020603050405020304" pitchFamily="18" charset="0"/>
              </a:rPr>
              <a:t>P80</a:t>
            </a:r>
            <a:r>
              <a:rPr lang="zh-CN" altLang="en-US" sz="3200" b="1" dirty="0">
                <a:latin typeface="Times New Roman" panose="02020603050405020304" pitchFamily="18" charset="0"/>
              </a:rPr>
              <a:t>）</a:t>
            </a:r>
          </a:p>
        </p:txBody>
      </p:sp>
      <p:cxnSp>
        <p:nvCxnSpPr>
          <p:cNvPr id="8" name="直接箭头连接符 17"/>
          <p:cNvCxnSpPr>
            <a:cxnSpLocks noChangeShapeType="1"/>
          </p:cNvCxnSpPr>
          <p:nvPr/>
        </p:nvCxnSpPr>
        <p:spPr bwMode="auto">
          <a:xfrm>
            <a:off x="2220232" y="4884336"/>
            <a:ext cx="3311525" cy="0"/>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cxnSp>
        <p:nvCxnSpPr>
          <p:cNvPr id="9" name="直接箭头连接符 19"/>
          <p:cNvCxnSpPr>
            <a:cxnSpLocks noChangeShapeType="1"/>
          </p:cNvCxnSpPr>
          <p:nvPr/>
        </p:nvCxnSpPr>
        <p:spPr bwMode="auto">
          <a:xfrm flipH="1" flipV="1">
            <a:off x="2210707" y="1915711"/>
            <a:ext cx="9525" cy="2968625"/>
          </a:xfrm>
          <a:prstGeom prst="straightConnector1">
            <a:avLst/>
          </a:prstGeom>
          <a:noFill/>
          <a:ln w="38100">
            <a:solidFill>
              <a:schemeClr val="tx1"/>
            </a:solidFill>
            <a:round/>
            <a:tailEnd type="arrow" w="med" len="med"/>
          </a:ln>
          <a:extLst>
            <a:ext uri="{909E8E84-426E-40DD-AFC4-6F175D3DCCD1}">
              <a14:hiddenFill xmlns:a14="http://schemas.microsoft.com/office/drawing/2010/main">
                <a:noFill/>
              </a14:hiddenFill>
            </a:ext>
          </a:extLst>
        </p:spPr>
      </p:cxnSp>
      <p:sp>
        <p:nvSpPr>
          <p:cNvPr id="10" name="TextBox 34"/>
          <p:cNvSpPr txBox="1">
            <a:spLocks noChangeArrowheads="1"/>
          </p:cNvSpPr>
          <p:nvPr/>
        </p:nvSpPr>
        <p:spPr bwMode="auto">
          <a:xfrm>
            <a:off x="4258582" y="4935136"/>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Times New Roman" panose="02020603050405020304" pitchFamily="18" charset="0"/>
              </a:rPr>
              <a:t>反应过程</a:t>
            </a:r>
          </a:p>
        </p:txBody>
      </p:sp>
      <p:sp>
        <p:nvSpPr>
          <p:cNvPr id="11" name="TextBox 35"/>
          <p:cNvSpPr txBox="1">
            <a:spLocks noChangeArrowheads="1"/>
          </p:cNvSpPr>
          <p:nvPr/>
        </p:nvSpPr>
        <p:spPr bwMode="auto">
          <a:xfrm>
            <a:off x="1324882" y="1664886"/>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Times New Roman" panose="02020603050405020304" pitchFamily="18" charset="0"/>
              </a:rPr>
              <a:t>能量</a:t>
            </a:r>
          </a:p>
        </p:txBody>
      </p:sp>
      <p:cxnSp>
        <p:nvCxnSpPr>
          <p:cNvPr id="12" name="直接连接符 11"/>
          <p:cNvCxnSpPr/>
          <p:nvPr/>
        </p:nvCxnSpPr>
        <p:spPr>
          <a:xfrm>
            <a:off x="2210707" y="4446186"/>
            <a:ext cx="2901950" cy="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34520" y="3827061"/>
            <a:ext cx="2901950" cy="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21820" y="2634849"/>
            <a:ext cx="2901950" cy="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221820" y="3376211"/>
            <a:ext cx="2901950" cy="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任意多边形 15"/>
          <p:cNvSpPr>
            <a:spLocks noChangeArrowheads="1"/>
          </p:cNvSpPr>
          <p:nvPr/>
        </p:nvSpPr>
        <p:spPr bwMode="auto">
          <a:xfrm>
            <a:off x="2223407" y="2653899"/>
            <a:ext cx="2914650" cy="1782762"/>
          </a:xfrm>
          <a:custGeom>
            <a:avLst/>
            <a:gdLst>
              <a:gd name="T0" fmla="*/ 0 w 2453005"/>
              <a:gd name="T1" fmla="*/ 1163376 h 1782209"/>
              <a:gd name="T2" fmla="*/ 526415 w 2453005"/>
              <a:gd name="T3" fmla="*/ 1176076 h 1782209"/>
              <a:gd name="T4" fmla="*/ 577850 w 2453005"/>
              <a:gd name="T5" fmla="*/ 1176076 h 1782209"/>
              <a:gd name="T6" fmla="*/ 744855 w 2453005"/>
              <a:gd name="T7" fmla="*/ 1137976 h 1782209"/>
              <a:gd name="T8" fmla="*/ 1002030 w 2453005"/>
              <a:gd name="T9" fmla="*/ 919536 h 1782209"/>
              <a:gd name="T10" fmla="*/ 1156335 w 2453005"/>
              <a:gd name="T11" fmla="*/ 534091 h 1782209"/>
              <a:gd name="T12" fmla="*/ 1181735 w 2453005"/>
              <a:gd name="T13" fmla="*/ 302951 h 1782209"/>
              <a:gd name="T14" fmla="*/ 1258570 w 2453005"/>
              <a:gd name="T15" fmla="*/ 84511 h 1782209"/>
              <a:gd name="T16" fmla="*/ 1400175 w 2453005"/>
              <a:gd name="T17" fmla="*/ 7676 h 1782209"/>
              <a:gd name="T18" fmla="*/ 1541145 w 2453005"/>
              <a:gd name="T19" fmla="*/ 213416 h 1782209"/>
              <a:gd name="T20" fmla="*/ 1695450 w 2453005"/>
              <a:gd name="T21" fmla="*/ 1163376 h 1782209"/>
              <a:gd name="T22" fmla="*/ 1772285 w 2453005"/>
              <a:gd name="T23" fmla="*/ 1651691 h 1782209"/>
              <a:gd name="T24" fmla="*/ 1887855 w 2453005"/>
              <a:gd name="T25" fmla="*/ 1767261 h 1782209"/>
              <a:gd name="T26" fmla="*/ 1951990 w 2453005"/>
              <a:gd name="T27" fmla="*/ 1779961 h 1782209"/>
              <a:gd name="T28" fmla="*/ 2453005 w 2453005"/>
              <a:gd name="T29" fmla="*/ 1779961 h 178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3005" h="1782209">
                <a:moveTo>
                  <a:pt x="0" y="1163376"/>
                </a:moveTo>
                <a:cubicBezTo>
                  <a:pt x="104140" y="1165916"/>
                  <a:pt x="410845" y="1173536"/>
                  <a:pt x="526415" y="1176076"/>
                </a:cubicBezTo>
                <a:cubicBezTo>
                  <a:pt x="641985" y="1178616"/>
                  <a:pt x="534035" y="1183696"/>
                  <a:pt x="577850" y="1176076"/>
                </a:cubicBezTo>
                <a:cubicBezTo>
                  <a:pt x="621665" y="1168456"/>
                  <a:pt x="659765" y="1189411"/>
                  <a:pt x="744855" y="1137976"/>
                </a:cubicBezTo>
                <a:cubicBezTo>
                  <a:pt x="829945" y="1086541"/>
                  <a:pt x="919480" y="1040186"/>
                  <a:pt x="1002030" y="919536"/>
                </a:cubicBezTo>
                <a:cubicBezTo>
                  <a:pt x="1084580" y="798886"/>
                  <a:pt x="1120140" y="657281"/>
                  <a:pt x="1156335" y="534091"/>
                </a:cubicBezTo>
                <a:cubicBezTo>
                  <a:pt x="1192530" y="410901"/>
                  <a:pt x="1161415" y="393121"/>
                  <a:pt x="1181735" y="302951"/>
                </a:cubicBezTo>
                <a:cubicBezTo>
                  <a:pt x="1202055" y="212781"/>
                  <a:pt x="1214755" y="143566"/>
                  <a:pt x="1258570" y="84511"/>
                </a:cubicBezTo>
                <a:cubicBezTo>
                  <a:pt x="1302385" y="25456"/>
                  <a:pt x="1343660" y="-18358"/>
                  <a:pt x="1400175" y="7676"/>
                </a:cubicBezTo>
                <a:cubicBezTo>
                  <a:pt x="1456690" y="33711"/>
                  <a:pt x="1482090" y="-17723"/>
                  <a:pt x="1541145" y="213416"/>
                </a:cubicBezTo>
                <a:cubicBezTo>
                  <a:pt x="1600200" y="444556"/>
                  <a:pt x="1649095" y="875721"/>
                  <a:pt x="1695450" y="1163376"/>
                </a:cubicBezTo>
                <a:cubicBezTo>
                  <a:pt x="1741805" y="1451031"/>
                  <a:pt x="1733550" y="1531041"/>
                  <a:pt x="1772285" y="1651691"/>
                </a:cubicBezTo>
                <a:cubicBezTo>
                  <a:pt x="1811020" y="1772341"/>
                  <a:pt x="1851660" y="1741861"/>
                  <a:pt x="1887855" y="1767261"/>
                </a:cubicBezTo>
                <a:cubicBezTo>
                  <a:pt x="1924050" y="1792661"/>
                  <a:pt x="1838960" y="1777421"/>
                  <a:pt x="1951990" y="1779961"/>
                </a:cubicBezTo>
                <a:cubicBezTo>
                  <a:pt x="2065020" y="1782501"/>
                  <a:pt x="2353945" y="1779961"/>
                  <a:pt x="2453005" y="1779961"/>
                </a:cubicBezTo>
              </a:path>
            </a:pathLst>
          </a:custGeom>
          <a:noFill/>
          <a:ln w="38100">
            <a:solidFill>
              <a:srgbClr val="FF33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任意多边形 16"/>
          <p:cNvSpPr>
            <a:spLocks noChangeArrowheads="1"/>
          </p:cNvSpPr>
          <p:nvPr/>
        </p:nvSpPr>
        <p:spPr bwMode="auto">
          <a:xfrm>
            <a:off x="2223407" y="3392086"/>
            <a:ext cx="2800350" cy="1055688"/>
          </a:xfrm>
          <a:custGeom>
            <a:avLst/>
            <a:gdLst>
              <a:gd name="T0" fmla="*/ 0 w 2799715"/>
              <a:gd name="T1" fmla="*/ 451704 h 1093158"/>
              <a:gd name="T2" fmla="*/ 616585 w 2799715"/>
              <a:gd name="T3" fmla="*/ 464404 h 1093158"/>
              <a:gd name="T4" fmla="*/ 796290 w 2799715"/>
              <a:gd name="T5" fmla="*/ 464404 h 1093158"/>
              <a:gd name="T6" fmla="*/ 1271905 w 2799715"/>
              <a:gd name="T7" fmla="*/ 374869 h 1093158"/>
              <a:gd name="T8" fmla="*/ 1503045 w 2799715"/>
              <a:gd name="T9" fmla="*/ 130394 h 1093158"/>
              <a:gd name="T10" fmla="*/ 1631315 w 2799715"/>
              <a:gd name="T11" fmla="*/ 2124 h 1093158"/>
              <a:gd name="T12" fmla="*/ 1785620 w 2799715"/>
              <a:gd name="T13" fmla="*/ 207864 h 1093158"/>
              <a:gd name="T14" fmla="*/ 1990725 w 2799715"/>
              <a:gd name="T15" fmla="*/ 837149 h 1093158"/>
              <a:gd name="T16" fmla="*/ 2157730 w 2799715"/>
              <a:gd name="T17" fmla="*/ 1068289 h 1093158"/>
              <a:gd name="T18" fmla="*/ 2247900 w 2799715"/>
              <a:gd name="T19" fmla="*/ 1080989 h 1093158"/>
              <a:gd name="T20" fmla="*/ 2799715 w 2799715"/>
              <a:gd name="T21" fmla="*/ 1080989 h 109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9715" h="1093158">
                <a:moveTo>
                  <a:pt x="0" y="451704"/>
                </a:moveTo>
                <a:cubicBezTo>
                  <a:pt x="120015" y="454244"/>
                  <a:pt x="457200" y="461864"/>
                  <a:pt x="616585" y="464404"/>
                </a:cubicBezTo>
                <a:cubicBezTo>
                  <a:pt x="775970" y="466944"/>
                  <a:pt x="665480" y="482184"/>
                  <a:pt x="796290" y="464404"/>
                </a:cubicBezTo>
                <a:cubicBezTo>
                  <a:pt x="927100" y="446624"/>
                  <a:pt x="1130300" y="441544"/>
                  <a:pt x="1271905" y="374869"/>
                </a:cubicBezTo>
                <a:cubicBezTo>
                  <a:pt x="1413510" y="308194"/>
                  <a:pt x="1431290" y="204689"/>
                  <a:pt x="1503045" y="130394"/>
                </a:cubicBezTo>
                <a:cubicBezTo>
                  <a:pt x="1574800" y="56099"/>
                  <a:pt x="1574800" y="-13115"/>
                  <a:pt x="1631315" y="2124"/>
                </a:cubicBezTo>
                <a:cubicBezTo>
                  <a:pt x="1687830" y="17364"/>
                  <a:pt x="1713865" y="40859"/>
                  <a:pt x="1785620" y="207864"/>
                </a:cubicBezTo>
                <a:cubicBezTo>
                  <a:pt x="1857375" y="374869"/>
                  <a:pt x="1916430" y="665064"/>
                  <a:pt x="1990725" y="837149"/>
                </a:cubicBezTo>
                <a:cubicBezTo>
                  <a:pt x="2065020" y="1009234"/>
                  <a:pt x="2106295" y="1019394"/>
                  <a:pt x="2157730" y="1068289"/>
                </a:cubicBezTo>
                <a:cubicBezTo>
                  <a:pt x="2209165" y="1117184"/>
                  <a:pt x="2119630" y="1078449"/>
                  <a:pt x="2247900" y="1080989"/>
                </a:cubicBezTo>
                <a:cubicBezTo>
                  <a:pt x="2376170" y="1083529"/>
                  <a:pt x="2691130" y="1080989"/>
                  <a:pt x="2799715" y="1080989"/>
                </a:cubicBezTo>
              </a:path>
            </a:pathLst>
          </a:custGeom>
          <a:noFill/>
          <a:ln w="38100">
            <a:solidFill>
              <a:srgbClr val="33CC33"/>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文本框 11"/>
          <p:cNvSpPr txBox="1">
            <a:spLocks noChangeArrowheads="1"/>
          </p:cNvSpPr>
          <p:nvPr/>
        </p:nvSpPr>
        <p:spPr bwMode="auto">
          <a:xfrm>
            <a:off x="1863045" y="4279499"/>
            <a:ext cx="306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smtClean="0"/>
              <a:t>d</a:t>
            </a:r>
            <a:endParaRPr lang="en-US" altLang="zh-CN" dirty="0"/>
          </a:p>
        </p:txBody>
      </p:sp>
      <p:sp>
        <p:nvSpPr>
          <p:cNvPr id="19" name="文本框 12"/>
          <p:cNvSpPr txBox="1">
            <a:spLocks noChangeArrowheads="1"/>
          </p:cNvSpPr>
          <p:nvPr/>
        </p:nvSpPr>
        <p:spPr bwMode="auto">
          <a:xfrm>
            <a:off x="1850345" y="3620686"/>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t>c</a:t>
            </a:r>
          </a:p>
        </p:txBody>
      </p:sp>
      <p:sp>
        <p:nvSpPr>
          <p:cNvPr id="20" name="文本框 13"/>
          <p:cNvSpPr txBox="1">
            <a:spLocks noChangeArrowheads="1"/>
          </p:cNvSpPr>
          <p:nvPr/>
        </p:nvSpPr>
        <p:spPr bwMode="auto">
          <a:xfrm>
            <a:off x="1861457" y="3173011"/>
            <a:ext cx="306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t>b</a:t>
            </a:r>
          </a:p>
        </p:txBody>
      </p:sp>
      <p:sp>
        <p:nvSpPr>
          <p:cNvPr id="21" name="文本框 14"/>
          <p:cNvSpPr txBox="1">
            <a:spLocks noChangeArrowheads="1"/>
          </p:cNvSpPr>
          <p:nvPr/>
        </p:nvSpPr>
        <p:spPr bwMode="auto">
          <a:xfrm>
            <a:off x="1848757" y="2466574"/>
            <a:ext cx="2952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smtClean="0"/>
              <a:t>a</a:t>
            </a:r>
            <a:endParaRPr lang="en-US" altLang="zh-CN" dirty="0"/>
          </a:p>
        </p:txBody>
      </p:sp>
      <p:sp>
        <p:nvSpPr>
          <p:cNvPr id="22" name="TextBox 35"/>
          <p:cNvSpPr txBox="1">
            <a:spLocks noChangeArrowheads="1"/>
          </p:cNvSpPr>
          <p:nvPr/>
        </p:nvSpPr>
        <p:spPr bwMode="auto">
          <a:xfrm>
            <a:off x="2183720" y="3460349"/>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latin typeface="Times New Roman" panose="02020603050405020304" pitchFamily="18" charset="0"/>
              </a:rPr>
              <a:t>初态</a:t>
            </a:r>
          </a:p>
        </p:txBody>
      </p:sp>
      <p:sp>
        <p:nvSpPr>
          <p:cNvPr id="23" name="TextBox 35"/>
          <p:cNvSpPr txBox="1">
            <a:spLocks noChangeArrowheads="1"/>
          </p:cNvSpPr>
          <p:nvPr/>
        </p:nvSpPr>
        <p:spPr bwMode="auto">
          <a:xfrm>
            <a:off x="4442732" y="4074711"/>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latin typeface="Times New Roman" panose="02020603050405020304" pitchFamily="18" charset="0"/>
              </a:rPr>
              <a:t>终态</a:t>
            </a:r>
          </a:p>
        </p:txBody>
      </p:sp>
      <p:sp>
        <p:nvSpPr>
          <p:cNvPr id="24" name="TextBox 35"/>
          <p:cNvSpPr txBox="1">
            <a:spLocks noChangeArrowheads="1"/>
          </p:cNvSpPr>
          <p:nvPr/>
        </p:nvSpPr>
        <p:spPr bwMode="auto">
          <a:xfrm>
            <a:off x="3506107" y="2277661"/>
            <a:ext cx="111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latin typeface="Times New Roman" panose="02020603050405020304" pitchFamily="18" charset="0"/>
              </a:rPr>
              <a:t>活化态</a:t>
            </a:r>
          </a:p>
        </p:txBody>
      </p:sp>
      <p:sp>
        <p:nvSpPr>
          <p:cNvPr id="25" name="圆角矩形 24"/>
          <p:cNvSpPr/>
          <p:nvPr/>
        </p:nvSpPr>
        <p:spPr>
          <a:xfrm>
            <a:off x="475252" y="2827571"/>
            <a:ext cx="1324610" cy="371475"/>
          </a:xfrm>
          <a:prstGeom prst="roundRect">
            <a:avLst>
              <a:gd name="adj" fmla="val 34167"/>
            </a:avLst>
          </a:prstGeom>
          <a:gradFill flip="none" rotWithShape="1">
            <a:gsLst>
              <a:gs pos="78000">
                <a:srgbClr val="00B0F0"/>
              </a:gs>
              <a:gs pos="0">
                <a:schemeClr val="accent6">
                  <a:lumMod val="0"/>
                  <a:lumOff val="100000"/>
                </a:schemeClr>
              </a:gs>
              <a:gs pos="5000">
                <a:schemeClr val="accent6">
                  <a:lumMod val="0"/>
                  <a:lumOff val="100000"/>
                </a:schemeClr>
              </a:gs>
              <a:gs pos="100000">
                <a:srgbClr val="89E0FF"/>
              </a:gs>
            </a:gsLst>
            <a:path path="circle">
              <a:fillToRect r="100000" b="100000"/>
            </a:path>
            <a:tileRect l="-100000" t="-100000"/>
          </a:gradFill>
          <a:ln cmpd="thickThin">
            <a:solidFill>
              <a:srgbClr val="79DCFF"/>
            </a:solid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31750" h="38100"/>
          </a:sp3d>
        </p:spPr>
        <p:txBody>
          <a:bodyPr wrap="none" anchor="ctr"/>
          <a:lstStyle/>
          <a:p>
            <a:pPr>
              <a:spcBef>
                <a:spcPts val="0"/>
              </a:spcBef>
              <a:spcAft>
                <a:spcPts val="0"/>
              </a:spcAft>
              <a:buClr>
                <a:srgbClr val="FF0000"/>
              </a:buClr>
              <a:defRPr/>
            </a:pPr>
            <a:r>
              <a:rPr lang="zh-CN" altLang="en-US" sz="2000" b="1" dirty="0"/>
              <a:t>无催化剂</a:t>
            </a:r>
          </a:p>
        </p:txBody>
      </p:sp>
      <p:sp>
        <p:nvSpPr>
          <p:cNvPr id="26" name="圆角矩形 25"/>
          <p:cNvSpPr/>
          <p:nvPr/>
        </p:nvSpPr>
        <p:spPr>
          <a:xfrm>
            <a:off x="447947" y="3747686"/>
            <a:ext cx="1324610" cy="371475"/>
          </a:xfrm>
          <a:prstGeom prst="roundRect">
            <a:avLst>
              <a:gd name="adj" fmla="val 34167"/>
            </a:avLst>
          </a:prstGeom>
          <a:gradFill flip="none" rotWithShape="1">
            <a:gsLst>
              <a:gs pos="78000">
                <a:srgbClr val="00B0F0"/>
              </a:gs>
              <a:gs pos="0">
                <a:schemeClr val="accent6">
                  <a:lumMod val="0"/>
                  <a:lumOff val="100000"/>
                </a:schemeClr>
              </a:gs>
              <a:gs pos="5000">
                <a:schemeClr val="accent6">
                  <a:lumMod val="0"/>
                  <a:lumOff val="100000"/>
                </a:schemeClr>
              </a:gs>
              <a:gs pos="100000">
                <a:srgbClr val="89E0FF"/>
              </a:gs>
            </a:gsLst>
            <a:path path="circle">
              <a:fillToRect r="100000" b="100000"/>
            </a:path>
            <a:tileRect l="-100000" t="-100000"/>
          </a:gradFill>
          <a:ln cmpd="thickThin">
            <a:solidFill>
              <a:srgbClr val="79DCFF"/>
            </a:solid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31750" h="38100"/>
          </a:sp3d>
        </p:spPr>
        <p:txBody>
          <a:bodyPr wrap="none" anchor="ctr"/>
          <a:lstStyle/>
          <a:p>
            <a:pPr>
              <a:spcBef>
                <a:spcPts val="0"/>
              </a:spcBef>
              <a:spcAft>
                <a:spcPts val="0"/>
              </a:spcAft>
              <a:buClr>
                <a:srgbClr val="FF0000"/>
              </a:buClr>
              <a:defRPr/>
            </a:pPr>
            <a:r>
              <a:rPr lang="en-US" altLang="zh-CN" sz="2000" b="1" dirty="0"/>
              <a:t>  </a:t>
            </a:r>
            <a:r>
              <a:rPr lang="zh-CN" altLang="en-US" sz="2000" b="1" dirty="0"/>
              <a:t>加   酶</a:t>
            </a:r>
          </a:p>
        </p:txBody>
      </p:sp>
      <p:sp>
        <p:nvSpPr>
          <p:cNvPr id="6" name="矩形 5"/>
          <p:cNvSpPr/>
          <p:nvPr/>
        </p:nvSpPr>
        <p:spPr>
          <a:xfrm>
            <a:off x="6388100" y="1741850"/>
            <a:ext cx="5402117" cy="2862322"/>
          </a:xfrm>
          <a:prstGeom prst="rect">
            <a:avLst/>
          </a:prstGeom>
        </p:spPr>
        <p:txBody>
          <a:bodyPr wrap="square">
            <a:spAutoFit/>
          </a:bodyPr>
          <a:lstStyle/>
          <a:p>
            <a:pPr indent="266700" algn="just">
              <a:lnSpc>
                <a:spcPct val="150000"/>
              </a:lnSpc>
              <a:spcAft>
                <a:spcPts val="0"/>
              </a:spcAft>
            </a:pPr>
            <a:r>
              <a:rPr lang="zh-CN" altLang="zh-CN" sz="2400" kern="100" dirty="0">
                <a:latin typeface="Times New Roman" panose="02020603050405020304" pitchFamily="18" charset="0"/>
                <a:cs typeface="Times New Roman" panose="02020603050405020304" pitchFamily="18" charset="0"/>
              </a:rPr>
              <a:t>（</a:t>
            </a:r>
            <a:r>
              <a:rPr lang="en-US" altLang="zh-CN" sz="2400" kern="100" dirty="0">
                <a:latin typeface="Times New Roman" panose="02020603050405020304" pitchFamily="18" charset="0"/>
                <a:cs typeface="Courier New" panose="02070309020205020404" pitchFamily="49" charset="0"/>
              </a:rPr>
              <a:t>1</a:t>
            </a:r>
            <a:r>
              <a:rPr lang="zh-CN" altLang="zh-CN" sz="2400" kern="100" dirty="0">
                <a:latin typeface="Times New Roman" panose="02020603050405020304" pitchFamily="18" charset="0"/>
                <a:cs typeface="Times New Roman" panose="02020603050405020304" pitchFamily="18" charset="0"/>
              </a:rPr>
              <a:t>）</a:t>
            </a:r>
            <a:r>
              <a:rPr lang="en-US" altLang="zh-CN" sz="2400" kern="100" dirty="0" err="1">
                <a:latin typeface="Times New Roman" panose="02020603050405020304" pitchFamily="18" charset="0"/>
                <a:cs typeface="Courier New" panose="02070309020205020404" pitchFamily="49" charset="0"/>
              </a:rPr>
              <a:t>ca</a:t>
            </a:r>
            <a:r>
              <a:rPr lang="zh-CN" altLang="zh-CN" sz="2400" kern="100" dirty="0">
                <a:latin typeface="Times New Roman" panose="02020603050405020304" pitchFamily="18" charset="0"/>
                <a:cs typeface="Times New Roman" panose="02020603050405020304" pitchFamily="18" charset="0"/>
              </a:rPr>
              <a:t>段的含义是在无催化剂的条件下，反应所需要的活化能。</a:t>
            </a:r>
            <a:endParaRPr lang="zh-CN" altLang="zh-CN" sz="2400" kern="100" dirty="0">
              <a:latin typeface="宋体" panose="02010600030101010101" pitchFamily="2" charset="-122"/>
              <a:cs typeface="Courier New" panose="02070309020205020404" pitchFamily="49" charset="0"/>
            </a:endParaRPr>
          </a:p>
          <a:p>
            <a:pPr indent="266700" algn="just">
              <a:lnSpc>
                <a:spcPct val="150000"/>
              </a:lnSpc>
              <a:spcAft>
                <a:spcPts val="0"/>
              </a:spcAft>
            </a:pPr>
            <a:r>
              <a:rPr lang="zh-CN" altLang="zh-CN" sz="2400" kern="100" dirty="0">
                <a:latin typeface="Times New Roman" panose="02020603050405020304" pitchFamily="18" charset="0"/>
                <a:cs typeface="Times New Roman" panose="02020603050405020304" pitchFamily="18" charset="0"/>
              </a:rPr>
              <a:t>（</a:t>
            </a:r>
            <a:r>
              <a:rPr lang="en-US" altLang="zh-CN" sz="2400" kern="100" dirty="0">
                <a:latin typeface="Times New Roman" panose="02020603050405020304" pitchFamily="18" charset="0"/>
                <a:cs typeface="Courier New" panose="02070309020205020404" pitchFamily="49" charset="0"/>
              </a:rPr>
              <a:t>2</a:t>
            </a:r>
            <a:r>
              <a:rPr lang="zh-CN" altLang="zh-CN" sz="2400" kern="100" dirty="0">
                <a:latin typeface="Times New Roman" panose="02020603050405020304" pitchFamily="18" charset="0"/>
                <a:cs typeface="Times New Roman" panose="02020603050405020304" pitchFamily="18" charset="0"/>
              </a:rPr>
              <a:t>）</a:t>
            </a:r>
            <a:r>
              <a:rPr lang="en-US" altLang="zh-CN" sz="2400" kern="100" dirty="0" err="1">
                <a:latin typeface="Times New Roman" panose="02020603050405020304" pitchFamily="18" charset="0"/>
                <a:cs typeface="Courier New" panose="02070309020205020404" pitchFamily="49" charset="0"/>
              </a:rPr>
              <a:t>ba</a:t>
            </a:r>
            <a:r>
              <a:rPr lang="zh-CN" altLang="zh-CN" sz="2400" kern="100" dirty="0">
                <a:latin typeface="Times New Roman" panose="02020603050405020304" pitchFamily="18" charset="0"/>
                <a:cs typeface="Times New Roman" panose="02020603050405020304" pitchFamily="18" charset="0"/>
              </a:rPr>
              <a:t>段的含义是酶</a:t>
            </a:r>
            <a:r>
              <a:rPr lang="zh-CN" altLang="zh-CN" sz="2400" u="sng" kern="100" dirty="0">
                <a:latin typeface="Times New Roman" panose="02020603050405020304" pitchFamily="18" charset="0"/>
                <a:cs typeface="Times New Roman" panose="02020603050405020304" pitchFamily="18" charset="0"/>
              </a:rPr>
              <a:t>降低的活化能</a:t>
            </a:r>
            <a:r>
              <a:rPr lang="zh-CN" altLang="zh-CN" sz="2400" kern="100" dirty="0">
                <a:latin typeface="Times New Roman" panose="02020603050405020304" pitchFamily="18" charset="0"/>
                <a:cs typeface="Times New Roman" panose="02020603050405020304" pitchFamily="18" charset="0"/>
              </a:rPr>
              <a:t>。</a:t>
            </a:r>
            <a:endParaRPr lang="zh-CN" altLang="zh-CN" sz="2400" kern="100" dirty="0">
              <a:latin typeface="宋体" panose="02010600030101010101" pitchFamily="2" charset="-122"/>
              <a:cs typeface="Courier New" panose="02070309020205020404" pitchFamily="49" charset="0"/>
            </a:endParaRPr>
          </a:p>
          <a:p>
            <a:pPr indent="266700" algn="just">
              <a:lnSpc>
                <a:spcPct val="150000"/>
              </a:lnSpc>
              <a:spcAft>
                <a:spcPts val="0"/>
              </a:spcAft>
            </a:pPr>
            <a:r>
              <a:rPr lang="zh-CN" altLang="zh-CN" sz="2400" kern="100" dirty="0">
                <a:latin typeface="Times New Roman" panose="02020603050405020304" pitchFamily="18" charset="0"/>
                <a:cs typeface="Times New Roman" panose="02020603050405020304" pitchFamily="18" charset="0"/>
              </a:rPr>
              <a:t>（</a:t>
            </a:r>
            <a:r>
              <a:rPr lang="en-US" altLang="zh-CN" sz="2400" kern="100" dirty="0">
                <a:latin typeface="Times New Roman" panose="02020603050405020304" pitchFamily="18" charset="0"/>
                <a:cs typeface="Courier New" panose="02070309020205020404" pitchFamily="49" charset="0"/>
              </a:rPr>
              <a:t>3</a:t>
            </a:r>
            <a:r>
              <a:rPr lang="zh-CN" altLang="zh-CN" sz="2400" kern="100" dirty="0">
                <a:latin typeface="Times New Roman" panose="02020603050405020304" pitchFamily="18" charset="0"/>
                <a:cs typeface="Times New Roman" panose="02020603050405020304" pitchFamily="18" charset="0"/>
              </a:rPr>
              <a:t>）若将酶催化改为无机催化剂催化该反应，则</a:t>
            </a:r>
            <a:r>
              <a:rPr lang="en-US" altLang="zh-CN" sz="2400" kern="100" dirty="0">
                <a:latin typeface="Times New Roman" panose="02020603050405020304" pitchFamily="18" charset="0"/>
                <a:cs typeface="Courier New" panose="02070309020205020404" pitchFamily="49" charset="0"/>
              </a:rPr>
              <a:t>b</a:t>
            </a:r>
            <a:r>
              <a:rPr lang="zh-CN" altLang="zh-CN" sz="2400" kern="100" dirty="0">
                <a:latin typeface="Times New Roman" panose="02020603050405020304" pitchFamily="18" charset="0"/>
                <a:cs typeface="Times New Roman" panose="02020603050405020304" pitchFamily="18" charset="0"/>
              </a:rPr>
              <a:t>点在纵轴上将</a:t>
            </a:r>
            <a:r>
              <a:rPr lang="zh-CN" altLang="zh-CN" sz="2400" u="sng" kern="100" dirty="0">
                <a:latin typeface="Times New Roman" panose="02020603050405020304" pitchFamily="18" charset="0"/>
                <a:cs typeface="Times New Roman" panose="02020603050405020304" pitchFamily="18" charset="0"/>
              </a:rPr>
              <a:t>向上</a:t>
            </a:r>
            <a:r>
              <a:rPr lang="zh-CN" altLang="zh-CN" sz="2400" kern="100" dirty="0">
                <a:latin typeface="Times New Roman" panose="02020603050405020304" pitchFamily="18" charset="0"/>
                <a:cs typeface="Times New Roman" panose="02020603050405020304" pitchFamily="18" charset="0"/>
              </a:rPr>
              <a:t>移动。</a:t>
            </a:r>
            <a:endParaRPr lang="zh-CN" altLang="zh-CN" sz="2400" kern="100" dirty="0">
              <a:latin typeface="宋体" panose="02010600030101010101" pitchFamily="2" charset="-122"/>
              <a:cs typeface="Courier New" panose="02070309020205020404" pitchFamily="49" charset="0"/>
            </a:endParaRPr>
          </a:p>
        </p:txBody>
      </p:sp>
      <p:cxnSp>
        <p:nvCxnSpPr>
          <p:cNvPr id="28" name="直接连接符 27"/>
          <p:cNvCxnSpPr/>
          <p:nvPr/>
        </p:nvCxnSpPr>
        <p:spPr>
          <a:xfrm>
            <a:off x="5943600" y="968829"/>
            <a:ext cx="32657" cy="49421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2000"/>
                                        <p:tgtEl>
                                          <p:spTgt spid="17"/>
                                        </p:tgtEl>
                                      </p:cBhvr>
                                    </p:animEffect>
                                  </p:childTnLst>
                                </p:cTn>
                              </p:par>
                            </p:childTnLst>
                          </p:cTn>
                        </p:par>
                      </p:childTnLst>
                    </p:cTn>
                  </p:par>
                </p:childTnLst>
              </p:cTn>
              <p:nextCondLst>
                <p:cond evt="onClick" delay="0">
                  <p:tgtEl>
                    <p:spTgt spid="26"/>
                  </p:tgtEl>
                </p:cond>
              </p:nextCondLst>
            </p:seq>
            <p:seq concurrent="1" nextAc="seek">
              <p:cTn id="22" restart="whenNotActive" fill="hold" evtFilter="cancelBubble" nodeType="interactiveSeq">
                <p:stCondLst>
                  <p:cond evt="onClick" delay="0">
                    <p:tgtEl>
                      <p:spTgt spid="25"/>
                    </p:tgtEl>
                  </p:cond>
                </p:stCondLst>
                <p:endSync evt="end" delay="0">
                  <p:rtn val="all"/>
                </p:endSync>
                <p:childTnLst>
                  <p:par>
                    <p:cTn id="23" fill="hold">
                      <p:stCondLst>
                        <p:cond delay="0"/>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2000"/>
                                        <p:tgtEl>
                                          <p:spTgt spid="16"/>
                                        </p:tgtEl>
                                      </p:cBhvr>
                                    </p:animEffect>
                                  </p:childTnLst>
                                </p:cTn>
                              </p:par>
                            </p:childTnLst>
                          </p:cTn>
                        </p:par>
                      </p:childTnLst>
                    </p:cTn>
                  </p:par>
                </p:childTnLst>
              </p:cTn>
              <p:nextCondLst>
                <p:cond evt="onClick" delay="0">
                  <p:tgtEl>
                    <p:spTgt spid="25"/>
                  </p:tgtEl>
                </p:cond>
              </p:nextCondLst>
            </p:seq>
          </p:childTnLst>
        </p:cTn>
      </p:par>
    </p:tnLst>
    <p:bldLst>
      <p:bldP spid="16" grpId="0" bldLvl="0" animBg="1"/>
      <p:bldP spid="17" grpId="0" bldLvl="0" animBg="1"/>
      <p:bldP spid="25" grpId="0" bldLvl="0" animBg="1"/>
      <p:bldP spid="26" grpId="0" bldLvl="0" animBg="1"/>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万卷文化-1">
  <a:themeElements>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fontScheme name="">
      <a:majorFont>
        <a:latin typeface="方正小标宋简体"/>
        <a:ea typeface="方正小标宋简体"/>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3300"/>
        </a:dk1>
        <a:lt1>
          <a:srgbClr val="FFFFFF"/>
        </a:lt1>
        <a:dk2>
          <a:srgbClr val="FF9900"/>
        </a:dk2>
        <a:lt2>
          <a:srgbClr val="C0C0C0"/>
        </a:lt2>
        <a:accent1>
          <a:srgbClr val="3FB564"/>
        </a:accent1>
        <a:accent2>
          <a:srgbClr val="15A2E9"/>
        </a:accent2>
        <a:accent3>
          <a:srgbClr val="FFFFFF"/>
        </a:accent3>
        <a:accent4>
          <a:srgbClr val="002A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4808E"/>
        </a:dk2>
        <a:lt2>
          <a:srgbClr val="DDDDDD"/>
        </a:lt2>
        <a:accent1>
          <a:srgbClr val="DCC242"/>
        </a:accent1>
        <a:accent2>
          <a:srgbClr val="388FDE"/>
        </a:accent2>
        <a:accent3>
          <a:srgbClr val="FFFFFF"/>
        </a:accent3>
        <a:accent4>
          <a:srgbClr val="282917"/>
        </a:accent4>
        <a:accent5>
          <a:srgbClr val="EADDB0"/>
        </a:accent5>
        <a:accent6>
          <a:srgbClr val="3180C7"/>
        </a:accent6>
        <a:hlink>
          <a:srgbClr val="57BB7D"/>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1367BB"/>
        </a:dk2>
        <a:lt2>
          <a:srgbClr val="C0C0C0"/>
        </a:lt2>
        <a:accent1>
          <a:srgbClr val="68B3D8"/>
        </a:accent1>
        <a:accent2>
          <a:srgbClr val="EC8D4C"/>
        </a:accent2>
        <a:accent3>
          <a:srgbClr val="FFFFFF"/>
        </a:accent3>
        <a:accent4>
          <a:srgbClr val="000000"/>
        </a:accent4>
        <a:accent5>
          <a:srgbClr val="B9D5E8"/>
        </a:accent5>
        <a:accent6>
          <a:srgbClr val="D37E43"/>
        </a:accent6>
        <a:hlink>
          <a:srgbClr val="4CC737"/>
        </a:hlink>
        <a:folHlink>
          <a:srgbClr val="90A8B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A1A18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7F70D8"/>
        </a:hlink>
        <a:folHlink>
          <a:srgbClr val="F0E73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9900"/>
        </a:dk2>
        <a:lt2>
          <a:srgbClr val="C0C0C0"/>
        </a:lt2>
        <a:accent1>
          <a:srgbClr val="3FB564"/>
        </a:accent1>
        <a:accent2>
          <a:srgbClr val="15A2E9"/>
        </a:accent2>
        <a:accent3>
          <a:srgbClr val="FFFFFF"/>
        </a:accent3>
        <a:accent4>
          <a:srgbClr val="000000"/>
        </a:accent4>
        <a:accent5>
          <a:srgbClr val="AFD6B8"/>
        </a:accent5>
        <a:accent6>
          <a:srgbClr val="1291D1"/>
        </a:accent6>
        <a:hlink>
          <a:srgbClr val="0000CC"/>
        </a:hlink>
        <a:folHlink>
          <a:srgbClr val="FF99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400" dirty="0" smtClean="0">
            <a:solidFill>
              <a:srgbClr val="0000F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2244</Words>
  <Application>Microsoft Office PowerPoint</Application>
  <PresentationFormat>宽屏</PresentationFormat>
  <Paragraphs>285</Paragraphs>
  <Slides>60</Slides>
  <Notes>1</Notes>
  <HiddenSlides>0</HiddenSlides>
  <MMClips>1</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60</vt:i4>
      </vt:variant>
    </vt:vector>
  </HeadingPairs>
  <TitlesOfParts>
    <vt:vector size="81" baseType="lpstr">
      <vt:lpstr>方正小标宋简体</vt:lpstr>
      <vt:lpstr>方正准圆_GBK</vt:lpstr>
      <vt:lpstr>仿宋_GB2312</vt:lpstr>
      <vt:lpstr>黑体</vt:lpstr>
      <vt:lpstr>华文中宋</vt:lpstr>
      <vt:lpstr>楷体_GB2312</vt:lpstr>
      <vt:lpstr>宋体</vt:lpstr>
      <vt:lpstr>微软雅黑</vt:lpstr>
      <vt:lpstr>Arial</vt:lpstr>
      <vt:lpstr>Calibri</vt:lpstr>
      <vt:lpstr>Calibri Light</vt:lpstr>
      <vt:lpstr>Cambria</vt:lpstr>
      <vt:lpstr>Courier New</vt:lpstr>
      <vt:lpstr>Impact</vt:lpstr>
      <vt:lpstr>Times New Roman</vt:lpstr>
      <vt:lpstr>Wingdings</vt:lpstr>
      <vt:lpstr>Office 主题</vt:lpstr>
      <vt:lpstr>万卷文化-1</vt:lpstr>
      <vt:lpstr>Office 主题​​</vt:lpstr>
      <vt:lpstr>1_Office 主题</vt:lpstr>
      <vt:lpstr>1_Office 主题​​</vt:lpstr>
      <vt:lpstr>PowerPoint 演示文稿</vt:lpstr>
      <vt:lpstr>PowerPoint 演示文稿</vt:lpstr>
      <vt:lpstr>PowerPoint 演示文稿</vt:lpstr>
      <vt:lpstr>自主复习检测</vt:lpstr>
      <vt:lpstr>考点一  酶的本质和作用</vt:lpstr>
      <vt:lpstr>考点一  酶的本质和作用（知识精讲）</vt:lpstr>
      <vt:lpstr>有关酶的发现历程（课本P81）</vt:lpstr>
      <vt:lpstr>酶化学本质的探索历程</vt:lpstr>
      <vt:lpstr>考点一  酶的本质和作用（知识精讲）</vt:lpstr>
      <vt:lpstr>考点二  酶的作用特性及影响因素</vt:lpstr>
      <vt:lpstr>酶的作用特性</vt:lpstr>
      <vt:lpstr>影响酶促反应速率的因素</vt:lpstr>
      <vt:lpstr>考点二  酶的作用特性及影响因素（知识精讲）</vt:lpstr>
      <vt:lpstr>考点二  酶的作用特性及影响因素（知识精讲）</vt:lpstr>
      <vt:lpstr>考点二  酶的作用特性及影响因素（知识精讲）</vt:lpstr>
      <vt:lpstr>考点二  酶的作用特性及影响因素（知识精讲）</vt:lpstr>
      <vt:lpstr>考点二  酶的作用特性及影响因素（知识精讲）                                       特别提醒</vt:lpstr>
      <vt:lpstr>考点三  本讲相关的实验探究</vt:lpstr>
      <vt:lpstr>PowerPoint 演示文稿</vt:lpstr>
      <vt:lpstr>比较过氧化氢在不同条件下的分解（课本P78）</vt:lpstr>
      <vt:lpstr>与酶相关的实验探究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admin</cp:lastModifiedBy>
  <cp:revision>101</cp:revision>
  <dcterms:created xsi:type="dcterms:W3CDTF">2018-01-02T04:06:00Z</dcterms:created>
  <dcterms:modified xsi:type="dcterms:W3CDTF">2019-08-21T02:02:55Z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